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jpeg" Extension="jp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image/vnd.ms-photo" Extension="wdp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presentationml.notesSlide+xml" PartName="/ppt/notesSlides/notesSlide1.xml"/>
  <Override ContentType="application/vnd.ms-powerpoint.changesinfo+xml" PartName="/ppt/changesInfos/changesInfo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81" r:id="rId2"/>
    <p:sldId id="287" r:id="rId3"/>
    <p:sldId id="256" r:id="rId4"/>
    <p:sldId id="257" r:id="rId5"/>
    <p:sldId id="272" r:id="rId6"/>
    <p:sldId id="258" r:id="rId7"/>
    <p:sldId id="259" r:id="rId8"/>
    <p:sldId id="263" r:id="rId9"/>
    <p:sldId id="260" r:id="rId10"/>
    <p:sldId id="261" r:id="rId11"/>
    <p:sldId id="265" r:id="rId12"/>
    <p:sldId id="271" r:id="rId13"/>
    <p:sldId id="262" r:id="rId14"/>
    <p:sldId id="270" r:id="rId15"/>
    <p:sldId id="275" r:id="rId16"/>
    <p:sldId id="274" r:id="rId17"/>
    <p:sldId id="284" r:id="rId18"/>
    <p:sldId id="286" r:id="rId19"/>
    <p:sldId id="264" r:id="rId20"/>
    <p:sldId id="266" r:id="rId21"/>
    <p:sldId id="285" r:id="rId22"/>
    <p:sldId id="267" r:id="rId23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2B21"/>
    <a:srgbClr val="FFB4A6"/>
    <a:srgbClr val="200114"/>
    <a:srgbClr val="440C0C"/>
    <a:srgbClr val="FFFFFF"/>
    <a:srgbClr val="5503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986" autoAdjust="0"/>
  </p:normalViewPr>
  <p:slideViewPr>
    <p:cSldViewPr>
      <p:cViewPr varScale="1">
        <p:scale>
          <a:sx n="49" d="100"/>
          <a:sy n="49" d="100"/>
        </p:scale>
        <p:origin x="57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ET PATEL - 57480210002" userId="ceb3ba47-038d-46a9-9f6f-214bc8f936bb" providerId="ADAL" clId="{AD5C5330-CCB9-48E5-BC3B-49584E724232}"/>
    <pc:docChg chg="custSel modSld">
      <pc:chgData name="MEET PATEL - 57480210002" userId="ceb3ba47-038d-46a9-9f6f-214bc8f936bb" providerId="ADAL" clId="{AD5C5330-CCB9-48E5-BC3B-49584E724232}" dt="2024-05-26T11:18:31.511" v="6"/>
      <pc:docMkLst>
        <pc:docMk/>
      </pc:docMkLst>
      <pc:sldChg chg="addSp delSp modSp mod delAnim modAnim">
        <pc:chgData name="MEET PATEL - 57480210002" userId="ceb3ba47-038d-46a9-9f6f-214bc8f936bb" providerId="ADAL" clId="{AD5C5330-CCB9-48E5-BC3B-49584E724232}" dt="2024-05-26T11:18:31.511" v="6"/>
        <pc:sldMkLst>
          <pc:docMk/>
          <pc:sldMk cId="3574842369" sldId="287"/>
        </pc:sldMkLst>
        <pc:picChg chg="del">
          <ac:chgData name="MEET PATEL - 57480210002" userId="ceb3ba47-038d-46a9-9f6f-214bc8f936bb" providerId="ADAL" clId="{AD5C5330-CCB9-48E5-BC3B-49584E724232}" dt="2024-05-26T11:18:01.924" v="0" actId="478"/>
          <ac:picMkLst>
            <pc:docMk/>
            <pc:sldMk cId="3574842369" sldId="287"/>
            <ac:picMk id="2" creationId="{1D660A8C-E71E-8C27-517F-FBB42FBA0051}"/>
          </ac:picMkLst>
        </pc:picChg>
        <pc:picChg chg="add mod">
          <ac:chgData name="MEET PATEL - 57480210002" userId="ceb3ba47-038d-46a9-9f6f-214bc8f936bb" providerId="ADAL" clId="{AD5C5330-CCB9-48E5-BC3B-49584E724232}" dt="2024-05-26T11:18:23.775" v="5" actId="14100"/>
          <ac:picMkLst>
            <pc:docMk/>
            <pc:sldMk cId="3574842369" sldId="287"/>
            <ac:picMk id="3" creationId="{FEF501E0-1402-CCF5-BBA5-018CD4091CB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CA268-8B60-4076-B5BE-03280B9EBB9D}" type="datetimeFigureOut">
              <a:rPr lang="en-IN" smtClean="0"/>
              <a:t>26-05-2024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EB4A02-08F9-4BAA-973F-6CC763EF89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19148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B4A02-08F9-4BAA-973F-6CC763EF894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4686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1.png"/><Relationship Id="rId18" Type="http://schemas.openxmlformats.org/officeDocument/2006/relationships/image" Target="../media/image56.sv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12" Type="http://schemas.openxmlformats.org/officeDocument/2006/relationships/image" Target="../media/image50.svg"/><Relationship Id="rId17" Type="http://schemas.openxmlformats.org/officeDocument/2006/relationships/image" Target="../media/image55.png"/><Relationship Id="rId2" Type="http://schemas.openxmlformats.org/officeDocument/2006/relationships/image" Target="../media/image44.png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gif"/><Relationship Id="rId11" Type="http://schemas.openxmlformats.org/officeDocument/2006/relationships/image" Target="../media/image49.png"/><Relationship Id="rId5" Type="http://schemas.openxmlformats.org/officeDocument/2006/relationships/image" Target="../media/image5.png"/><Relationship Id="rId15" Type="http://schemas.openxmlformats.org/officeDocument/2006/relationships/image" Target="../media/image53.png"/><Relationship Id="rId10" Type="http://schemas.openxmlformats.org/officeDocument/2006/relationships/image" Target="../media/image41.png"/><Relationship Id="rId4" Type="http://schemas.openxmlformats.org/officeDocument/2006/relationships/image" Target="../media/image4.svg"/><Relationship Id="rId9" Type="http://schemas.openxmlformats.org/officeDocument/2006/relationships/image" Target="../media/image48.png"/><Relationship Id="rId14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9.png"/><Relationship Id="rId7" Type="http://schemas.openxmlformats.org/officeDocument/2006/relationships/image" Target="../media/image60.png"/><Relationship Id="rId12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11" Type="http://schemas.openxmlformats.org/officeDocument/2006/relationships/image" Target="../media/image50.svg"/><Relationship Id="rId5" Type="http://schemas.openxmlformats.org/officeDocument/2006/relationships/image" Target="../media/image58.png"/><Relationship Id="rId10" Type="http://schemas.openxmlformats.org/officeDocument/2006/relationships/image" Target="../media/image49.png"/><Relationship Id="rId4" Type="http://schemas.openxmlformats.org/officeDocument/2006/relationships/image" Target="../media/image40.sv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svg"/><Relationship Id="rId3" Type="http://schemas.openxmlformats.org/officeDocument/2006/relationships/image" Target="../media/image64.svg"/><Relationship Id="rId7" Type="http://schemas.openxmlformats.org/officeDocument/2006/relationships/image" Target="../media/image68.sv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svg"/><Relationship Id="rId5" Type="http://schemas.openxmlformats.org/officeDocument/2006/relationships/image" Target="../media/image66.sv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svg"/><Relationship Id="rId1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13" Type="http://schemas.openxmlformats.org/officeDocument/2006/relationships/image" Target="../media/image83.png"/><Relationship Id="rId3" Type="http://schemas.openxmlformats.org/officeDocument/2006/relationships/image" Target="../media/image40.svg"/><Relationship Id="rId7" Type="http://schemas.openxmlformats.org/officeDocument/2006/relationships/image" Target="../media/image77.png"/><Relationship Id="rId12" Type="http://schemas.openxmlformats.org/officeDocument/2006/relationships/image" Target="../media/image82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svg"/><Relationship Id="rId4" Type="http://schemas.openxmlformats.org/officeDocument/2006/relationships/image" Target="../media/image5.png"/><Relationship Id="rId9" Type="http://schemas.openxmlformats.org/officeDocument/2006/relationships/image" Target="../media/image79.png"/><Relationship Id="rId14" Type="http://schemas.openxmlformats.org/officeDocument/2006/relationships/image" Target="../media/image84.sv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.png"/><Relationship Id="rId18" Type="http://schemas.openxmlformats.org/officeDocument/2006/relationships/image" Target="../media/image94.png"/><Relationship Id="rId3" Type="http://schemas.openxmlformats.org/officeDocument/2006/relationships/image" Target="../media/image39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17" Type="http://schemas.openxmlformats.org/officeDocument/2006/relationships/image" Target="../media/image93.png"/><Relationship Id="rId2" Type="http://schemas.openxmlformats.org/officeDocument/2006/relationships/image" Target="../media/image24.png"/><Relationship Id="rId16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88.png"/><Relationship Id="rId5" Type="http://schemas.openxmlformats.org/officeDocument/2006/relationships/image" Target="../media/image85.png"/><Relationship Id="rId15" Type="http://schemas.openxmlformats.org/officeDocument/2006/relationships/image" Target="../media/image91.png"/><Relationship Id="rId10" Type="http://schemas.microsoft.com/office/2007/relationships/hdphoto" Target="../media/hdphoto4.wdp"/><Relationship Id="rId19" Type="http://schemas.openxmlformats.org/officeDocument/2006/relationships/image" Target="../media/image95.jpeg"/><Relationship Id="rId4" Type="http://schemas.openxmlformats.org/officeDocument/2006/relationships/image" Target="../media/image40.svg"/><Relationship Id="rId9" Type="http://schemas.openxmlformats.org/officeDocument/2006/relationships/image" Target="../media/image87.png"/><Relationship Id="rId14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8.sv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jpeg"/><Relationship Id="rId5" Type="http://schemas.openxmlformats.org/officeDocument/2006/relationships/image" Target="../media/image97.jpeg"/><Relationship Id="rId10" Type="http://schemas.openxmlformats.org/officeDocument/2006/relationships/image" Target="../media/image101.jpeg"/><Relationship Id="rId4" Type="http://schemas.openxmlformats.org/officeDocument/2006/relationships/image" Target="../media/image96.jpeg"/><Relationship Id="rId9" Type="http://schemas.openxmlformats.org/officeDocument/2006/relationships/image" Target="../media/image10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7" Type="http://schemas.openxmlformats.org/officeDocument/2006/relationships/image" Target="../media/image106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jpeg"/><Relationship Id="rId5" Type="http://schemas.openxmlformats.org/officeDocument/2006/relationships/image" Target="../media/image5.png"/><Relationship Id="rId4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1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689643"/>
      </p:ext>
    </p:extLst>
  </p:cSld>
  <p:clrMapOvr>
    <a:masterClrMapping/>
  </p:clrMapOvr>
  <p:transition spd="med">
    <p:pull/>
  </p:transition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b="b" l="l" r="r" t="t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77708" l="-9537" r="-60884" t="-125263"/>
            </a:stretch>
          </a:blipFill>
        </p:spPr>
        <p:txBody>
          <a:bodyPr/>
          <a:lstStyle/>
          <a:p>
            <a:endParaRPr dirty="0" lang="en-IN"/>
          </a:p>
        </p:txBody>
      </p:sp>
      <p:sp>
        <p:nvSpPr>
          <p:cNvPr id="3" name="Freeform 3"/>
          <p:cNvSpPr/>
          <p:nvPr/>
        </p:nvSpPr>
        <p:spPr>
          <a:xfrm>
            <a:off x="-3276055" y="3054843"/>
            <a:ext cx="15265779" cy="12406915"/>
          </a:xfrm>
          <a:custGeom>
            <a:avLst/>
            <a:gdLst/>
            <a:ahLst/>
            <a:cxnLst/>
            <a:rect b="b" l="l" r="r" t="t"/>
            <a:pathLst>
              <a:path h="12406915" w="15265779">
                <a:moveTo>
                  <a:pt x="0" y="0"/>
                </a:moveTo>
                <a:lnTo>
                  <a:pt x="15265779" y="0"/>
                </a:lnTo>
                <a:lnTo>
                  <a:pt x="15265779" y="12406914"/>
                </a:lnTo>
                <a:lnTo>
                  <a:pt x="0" y="12406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0649582-31CE-1CF0-3F21-CDC640273065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519" y="394781"/>
            <a:ext cx="4679833" cy="9497438"/>
          </a:xfrm>
          <a:prstGeom prst="roundRect">
            <a:avLst>
              <a:gd fmla="val 7937" name="adj"/>
            </a:avLst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9C1DEE-1ECE-B2DD-9E4B-BB0BF2D0DC1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" t="30"/>
          <a:stretch/>
        </p:blipFill>
        <p:spPr>
          <a:xfrm>
            <a:off x="7189170" y="547181"/>
            <a:ext cx="4629150" cy="9296400"/>
          </a:xfrm>
          <a:prstGeom prst="roundRect">
            <a:avLst>
              <a:gd fmla="val 6580" name="adj"/>
            </a:avLst>
          </a:prstGeom>
          <a:ln w="28575">
            <a:solidFill>
              <a:schemeClr val="bg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2962B5-C049-F463-80CB-FB531D00C1E9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199" y="495300"/>
            <a:ext cx="4580772" cy="9296400"/>
          </a:xfrm>
          <a:prstGeom prst="roundRect">
            <a:avLst>
              <a:gd fmla="val 6899" name="adj"/>
            </a:avLst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7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9696" t="-48202" r="-60725" b="-154769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-685800" y="5382311"/>
            <a:ext cx="19084366" cy="11381222"/>
          </a:xfrm>
          <a:custGeom>
            <a:avLst/>
            <a:gdLst/>
            <a:ahLst/>
            <a:cxnLst/>
            <a:rect l="l" t="t" r="r" b="b"/>
            <a:pathLst>
              <a:path w="19084366" h="11381222">
                <a:moveTo>
                  <a:pt x="0" y="0"/>
                </a:moveTo>
                <a:lnTo>
                  <a:pt x="19084366" y="0"/>
                </a:lnTo>
                <a:lnTo>
                  <a:pt x="19084366" y="11381221"/>
                </a:lnTo>
                <a:lnTo>
                  <a:pt x="0" y="113812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5D9C8C-C648-31DA-1283-EA0B1826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426880"/>
            <a:ext cx="4756015" cy="9433241"/>
          </a:xfrm>
          <a:prstGeom prst="roundRect">
            <a:avLst>
              <a:gd name="adj" fmla="val 8296"/>
            </a:avLst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4C03FA2-5381-0DBD-3D28-21FDC6E5B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26880"/>
            <a:ext cx="4756015" cy="9433241"/>
          </a:xfrm>
          <a:prstGeom prst="roundRect">
            <a:avLst>
              <a:gd name="adj" fmla="val 8714"/>
            </a:avLst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A64B805-DA2D-36B0-DA90-1907D1BD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440662"/>
            <a:ext cx="4756015" cy="9433240"/>
          </a:xfrm>
          <a:prstGeom prst="roundRect">
            <a:avLst>
              <a:gd name="adj" fmla="val 9970"/>
            </a:avLst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492365">
            <a:off x="10151003" y="-3961259"/>
            <a:ext cx="15501896" cy="15360969"/>
          </a:xfrm>
          <a:custGeom>
            <a:avLst/>
            <a:gdLst/>
            <a:ahLst/>
            <a:cxnLst/>
            <a:rect l="l" t="t" r="r" b="b"/>
            <a:pathLst>
              <a:path w="15501896" h="15360969">
                <a:moveTo>
                  <a:pt x="0" y="0"/>
                </a:moveTo>
                <a:lnTo>
                  <a:pt x="15501895" y="0"/>
                </a:lnTo>
                <a:lnTo>
                  <a:pt x="15501895" y="15360969"/>
                </a:lnTo>
                <a:lnTo>
                  <a:pt x="0" y="1536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57200" y="451619"/>
            <a:ext cx="123063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800"/>
              </a:lnSpc>
            </a:pPr>
            <a:r>
              <a:rPr lang="en-US" sz="8000" dirty="0">
                <a:solidFill>
                  <a:srgbClr val="FFFFFF"/>
                </a:solidFill>
                <a:latin typeface="Titillium Web Bold"/>
              </a:rPr>
              <a:t>We’ve applied our learnings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62000" y="2019300"/>
            <a:ext cx="11388628" cy="990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FFFFFF"/>
                </a:solidFill>
                <a:latin typeface="Titillium Web"/>
              </a:rPr>
              <a:t>We’ve applied learning from </a:t>
            </a:r>
            <a:r>
              <a:rPr lang="en-US" sz="3000" b="1" dirty="0">
                <a:solidFill>
                  <a:srgbClr val="FFFF00"/>
                </a:solidFill>
                <a:latin typeface="Titillium Web"/>
              </a:rPr>
              <a:t>DBMS</a:t>
            </a:r>
            <a:r>
              <a:rPr lang="en-US" sz="3000" dirty="0">
                <a:solidFill>
                  <a:srgbClr val="FFFFFF"/>
                </a:solidFill>
                <a:latin typeface="Titillium Web"/>
              </a:rPr>
              <a:t> to make data store</a:t>
            </a:r>
            <a:br>
              <a:rPr lang="en-US" sz="3000" dirty="0">
                <a:solidFill>
                  <a:srgbClr val="FFFFFF"/>
                </a:solidFill>
                <a:latin typeface="Titillium Web"/>
              </a:rPr>
            </a:br>
            <a:r>
              <a:rPr lang="en-US" sz="3000" dirty="0">
                <a:solidFill>
                  <a:srgbClr val="FFFFFF"/>
                </a:solidFill>
                <a:latin typeface="Titillium Web"/>
              </a:rPr>
              <a:t>in SQLite database and then make queries to update and retrieve them.</a:t>
            </a:r>
          </a:p>
        </p:txBody>
      </p:sp>
      <p:pic>
        <p:nvPicPr>
          <p:cNvPr id="10" name="Picture 8" descr="Database - Free seo and web icons">
            <a:extLst>
              <a:ext uri="{FF2B5EF4-FFF2-40B4-BE49-F238E27FC236}">
                <a16:creationId xmlns:a16="http://schemas.microsoft.com/office/drawing/2014/main" id="{90D4F9E2-E05A-6BB5-3B5A-D893B322B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601" y="1194935"/>
            <a:ext cx="2571248" cy="277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2D9FF30-2585-FF1A-BCE6-A60247A6CD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582803"/>
            <a:ext cx="7735630" cy="5943544"/>
          </a:xfrm>
          <a:prstGeom prst="rect">
            <a:avLst/>
          </a:prstGeom>
        </p:spPr>
      </p:pic>
      <p:pic>
        <p:nvPicPr>
          <p:cNvPr id="1028" name="Picture 4" descr="Computer Network Services | Networking Company">
            <a:extLst>
              <a:ext uri="{FF2B5EF4-FFF2-40B4-BE49-F238E27FC236}">
                <a16:creationId xmlns:a16="http://schemas.microsoft.com/office/drawing/2014/main" id="{F65C67D7-BC82-58E7-E0CF-058649311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5554575"/>
            <a:ext cx="6372922" cy="477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34772D-43AF-9DC6-2EBB-478CC44ED041}"/>
              </a:ext>
            </a:extLst>
          </p:cNvPr>
          <p:cNvSpPr txBox="1"/>
          <p:nvPr/>
        </p:nvSpPr>
        <p:spPr>
          <a:xfrm>
            <a:off x="7081551" y="4407000"/>
            <a:ext cx="10820400" cy="1081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FFFFFF"/>
                </a:solidFill>
                <a:latin typeface="Titillium Web"/>
              </a:rPr>
              <a:t>Learnings from </a:t>
            </a:r>
            <a:r>
              <a:rPr lang="en-US" sz="3000" b="1" dirty="0">
                <a:solidFill>
                  <a:srgbClr val="FFFF00"/>
                </a:solidFill>
                <a:latin typeface="Titillium Web"/>
              </a:rPr>
              <a:t>FOS</a:t>
            </a:r>
            <a:r>
              <a:rPr lang="en-US" sz="3000" b="1" dirty="0">
                <a:solidFill>
                  <a:srgbClr val="FFFFFF"/>
                </a:solidFill>
                <a:latin typeface="Titillium Web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Titillium Web"/>
              </a:rPr>
              <a:t>was applied to make images load in form of pages, instead of loading all images at once.</a:t>
            </a:r>
            <a:endParaRPr lang="en-IN" sz="3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171815-A375-6FB4-D384-C73C497D514D}"/>
              </a:ext>
            </a:extLst>
          </p:cNvPr>
          <p:cNvSpPr txBox="1"/>
          <p:nvPr/>
        </p:nvSpPr>
        <p:spPr>
          <a:xfrm>
            <a:off x="762000" y="8068555"/>
            <a:ext cx="9448800" cy="1581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FFFFFF"/>
                </a:solidFill>
                <a:latin typeface="Titillium Web"/>
              </a:rPr>
              <a:t>For establishing connection with devices we used our learnings from </a:t>
            </a:r>
            <a:r>
              <a:rPr lang="en-US" sz="3000" b="1" dirty="0">
                <a:solidFill>
                  <a:srgbClr val="FFFF00"/>
                </a:solidFill>
                <a:latin typeface="Titillium Web"/>
              </a:rPr>
              <a:t>NWA</a:t>
            </a:r>
            <a:r>
              <a:rPr lang="en-US" sz="3000" b="1" dirty="0">
                <a:solidFill>
                  <a:srgbClr val="FFFFFF"/>
                </a:solidFill>
                <a:latin typeface="Titillium Web"/>
              </a:rPr>
              <a:t> </a:t>
            </a:r>
            <a:r>
              <a:rPr lang="en-US" sz="3000" dirty="0">
                <a:solidFill>
                  <a:srgbClr val="FFFFFF"/>
                </a:solidFill>
                <a:latin typeface="Titillium Web"/>
              </a:rPr>
              <a:t>to connect devices to each other over internal network.</a:t>
            </a:r>
            <a:endParaRPr lang="en-IN" sz="3000" dirty="0"/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95ABADF2-CE29-21C8-95BA-2F484171D85E}"/>
              </a:ext>
            </a:extLst>
          </p:cNvPr>
          <p:cNvSpPr/>
          <p:nvPr/>
        </p:nvSpPr>
        <p:spPr>
          <a:xfrm>
            <a:off x="15729080" y="427247"/>
            <a:ext cx="587224" cy="587224"/>
          </a:xfrm>
          <a:custGeom>
            <a:avLst/>
            <a:gdLst/>
            <a:ahLst/>
            <a:cxnLst/>
            <a:rect l="l" t="t" r="r" b="b"/>
            <a:pathLst>
              <a:path w="587224" h="587224">
                <a:moveTo>
                  <a:pt x="0" y="0"/>
                </a:moveTo>
                <a:lnTo>
                  <a:pt x="587224" y="0"/>
                </a:lnTo>
                <a:lnTo>
                  <a:pt x="587224" y="587223"/>
                </a:lnTo>
                <a:lnTo>
                  <a:pt x="0" y="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961A54D1-27CF-F7F4-1193-49944D1016BB}"/>
              </a:ext>
            </a:extLst>
          </p:cNvPr>
          <p:cNvSpPr txBox="1"/>
          <p:nvPr/>
        </p:nvSpPr>
        <p:spPr>
          <a:xfrm>
            <a:off x="16412902" y="451619"/>
            <a:ext cx="15294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Titillium Web Bold"/>
              </a:rPr>
              <a:t>PICFOLIO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6C72F15D-1D12-3DB7-5654-A4559D7D5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13" y="2519466"/>
            <a:ext cx="4386263" cy="330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reeform 2"/>
          <p:cNvSpPr/>
          <p:nvPr/>
        </p:nvSpPr>
        <p:spPr>
          <a:xfrm rot="-7361222" flipH="1">
            <a:off x="8754096" y="-4985654"/>
            <a:ext cx="17010409" cy="12927911"/>
          </a:xfrm>
          <a:custGeom>
            <a:avLst/>
            <a:gdLst/>
            <a:ahLst/>
            <a:cxnLst/>
            <a:rect l="l" t="t" r="r" b="b"/>
            <a:pathLst>
              <a:path w="17010409" h="12927911">
                <a:moveTo>
                  <a:pt x="17010408" y="0"/>
                </a:moveTo>
                <a:lnTo>
                  <a:pt x="0" y="0"/>
                </a:lnTo>
                <a:lnTo>
                  <a:pt x="0" y="12927911"/>
                </a:lnTo>
                <a:lnTo>
                  <a:pt x="17010408" y="12927911"/>
                </a:lnTo>
                <a:lnTo>
                  <a:pt x="1701040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9997695" y="1047750"/>
            <a:ext cx="392597" cy="39259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023937" y="853124"/>
            <a:ext cx="587224" cy="587224"/>
          </a:xfrm>
          <a:custGeom>
            <a:avLst/>
            <a:gdLst/>
            <a:ahLst/>
            <a:cxnLst/>
            <a:rect l="l" t="t" r="r" b="b"/>
            <a:pathLst>
              <a:path w="587224" h="587224">
                <a:moveTo>
                  <a:pt x="0" y="0"/>
                </a:moveTo>
                <a:lnTo>
                  <a:pt x="587224" y="0"/>
                </a:lnTo>
                <a:lnTo>
                  <a:pt x="587224" y="587223"/>
                </a:lnTo>
                <a:lnTo>
                  <a:pt x="0" y="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07759" y="877496"/>
            <a:ext cx="15294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Titillium Web Bold"/>
              </a:rPr>
              <a:t>PICFOLIO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3937" y="1478301"/>
            <a:ext cx="3776662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 Bold"/>
              </a:rPr>
              <a:t>Processing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35CDB5-E1BE-AA1F-DA97-43FC5FCF2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13" y="2525920"/>
            <a:ext cx="4366087" cy="330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EA58CC-C593-139C-D3F4-252B572050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5" y="7048500"/>
            <a:ext cx="1757929" cy="17579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52CBD1-D183-810C-BBD1-3A42371E33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13" y="6739457"/>
            <a:ext cx="4386263" cy="2694419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8129B619-8B2E-17C2-4355-E34171790D47}"/>
              </a:ext>
            </a:extLst>
          </p:cNvPr>
          <p:cNvSpPr txBox="1"/>
          <p:nvPr/>
        </p:nvSpPr>
        <p:spPr>
          <a:xfrm>
            <a:off x="1023937" y="5791617"/>
            <a:ext cx="3776662" cy="84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400" dirty="0">
                <a:solidFill>
                  <a:srgbClr val="FFFFFF"/>
                </a:solidFill>
                <a:latin typeface="Canva Sans Bold"/>
              </a:rPr>
              <a:t>Tags</a:t>
            </a:r>
          </a:p>
        </p:txBody>
      </p:sp>
      <p:sp>
        <p:nvSpPr>
          <p:cNvPr id="20" name="TextBox 8">
            <a:extLst>
              <a:ext uri="{FF2B5EF4-FFF2-40B4-BE49-F238E27FC236}">
                <a16:creationId xmlns:a16="http://schemas.microsoft.com/office/drawing/2014/main" id="{8C49E762-D7D8-0235-633C-15FC167A70F2}"/>
              </a:ext>
            </a:extLst>
          </p:cNvPr>
          <p:cNvSpPr txBox="1"/>
          <p:nvPr/>
        </p:nvSpPr>
        <p:spPr>
          <a:xfrm>
            <a:off x="7451214" y="5891661"/>
            <a:ext cx="3776662" cy="84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400" dirty="0">
                <a:solidFill>
                  <a:srgbClr val="FFFFFF"/>
                </a:solidFill>
                <a:latin typeface="Canva Sans Bold"/>
              </a:rPr>
              <a:t>Faces</a:t>
            </a:r>
          </a:p>
        </p:txBody>
      </p:sp>
      <p:sp>
        <p:nvSpPr>
          <p:cNvPr id="21" name="TextBox 8">
            <a:extLst>
              <a:ext uri="{FF2B5EF4-FFF2-40B4-BE49-F238E27FC236}">
                <a16:creationId xmlns:a16="http://schemas.microsoft.com/office/drawing/2014/main" id="{A738E038-64BC-8E31-6A30-787E7A7F127D}"/>
              </a:ext>
            </a:extLst>
          </p:cNvPr>
          <p:cNvSpPr txBox="1"/>
          <p:nvPr/>
        </p:nvSpPr>
        <p:spPr>
          <a:xfrm>
            <a:off x="9418917" y="7260203"/>
            <a:ext cx="3776662" cy="940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7200" dirty="0" err="1">
                <a:solidFill>
                  <a:srgbClr val="FFB4A6"/>
                </a:solidFill>
                <a:latin typeface="Canva Sans Bold"/>
              </a:rPr>
              <a:t>Jenil</a:t>
            </a:r>
            <a:endParaRPr lang="en-US" sz="7200" dirty="0">
              <a:solidFill>
                <a:srgbClr val="FFB4A6"/>
              </a:solidFill>
              <a:latin typeface="Canva Sans Bold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454902D-85A2-BF88-B908-0FACD7952D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63" y="2517264"/>
            <a:ext cx="4404213" cy="3316113"/>
          </a:xfrm>
          <a:prstGeom prst="rect">
            <a:avLst/>
          </a:prstGeom>
        </p:spPr>
      </p:pic>
      <p:pic>
        <p:nvPicPr>
          <p:cNvPr id="1032" name="Picture 8" descr="Database - Free seo and web icons">
            <a:extLst>
              <a:ext uri="{FF2B5EF4-FFF2-40B4-BE49-F238E27FC236}">
                <a16:creationId xmlns:a16="http://schemas.microsoft.com/office/drawing/2014/main" id="{404C4EC9-CC13-5CDF-DEFE-350FC0A98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554" y="310517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8">
            <a:extLst>
              <a:ext uri="{FF2B5EF4-FFF2-40B4-BE49-F238E27FC236}">
                <a16:creationId xmlns:a16="http://schemas.microsoft.com/office/drawing/2014/main" id="{8F578D40-FB4F-1D8A-EC55-1C85886F4A91}"/>
              </a:ext>
            </a:extLst>
          </p:cNvPr>
          <p:cNvSpPr txBox="1"/>
          <p:nvPr/>
        </p:nvSpPr>
        <p:spPr>
          <a:xfrm>
            <a:off x="9418917" y="8086665"/>
            <a:ext cx="3696746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Canva Sans Bold"/>
              </a:rPr>
              <a:t>x: 254, y:127, w:56, h:56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2AA932D-1E82-93A5-870F-5CC2A200FD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0246023" flipV="1">
            <a:off x="8572084" y="2801929"/>
            <a:ext cx="1695450" cy="11811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7547721-656D-71C5-2E47-E81C8D0A6F2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9030113">
            <a:off x="9276104" y="4364532"/>
            <a:ext cx="930055" cy="2976177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D7B7534D-33CB-56CE-F9D6-972D9440BD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411481" y="3430547"/>
            <a:ext cx="1378981" cy="137898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E0B475A-A36D-2AB5-5AAF-D08FD351C3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053932">
            <a:off x="5738415" y="5950645"/>
            <a:ext cx="1695450" cy="1181100"/>
          </a:xfrm>
          <a:prstGeom prst="rect">
            <a:avLst/>
          </a:prstGeom>
        </p:spPr>
      </p:pic>
      <p:sp>
        <p:nvSpPr>
          <p:cNvPr id="36" name="TextBox 8">
            <a:extLst>
              <a:ext uri="{FF2B5EF4-FFF2-40B4-BE49-F238E27FC236}">
                <a16:creationId xmlns:a16="http://schemas.microsoft.com/office/drawing/2014/main" id="{D810084A-D4DD-5118-615D-6B25BB26B128}"/>
              </a:ext>
            </a:extLst>
          </p:cNvPr>
          <p:cNvSpPr txBox="1"/>
          <p:nvPr/>
        </p:nvSpPr>
        <p:spPr>
          <a:xfrm>
            <a:off x="13128918" y="891031"/>
            <a:ext cx="5453735" cy="83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000" dirty="0">
                <a:solidFill>
                  <a:srgbClr val="FFFFFF"/>
                </a:solidFill>
                <a:latin typeface="Canva Sans Bold"/>
              </a:rPr>
              <a:t>1. Upload Image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70F1CF7A-588A-3DA2-FAF2-19D7F7641F6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73690" y="2530090"/>
            <a:ext cx="965107" cy="965107"/>
          </a:xfrm>
          <a:prstGeom prst="rect">
            <a:avLst/>
          </a:prstGeom>
        </p:spPr>
      </p:pic>
      <p:sp>
        <p:nvSpPr>
          <p:cNvPr id="45" name="TextBox 8">
            <a:extLst>
              <a:ext uri="{FF2B5EF4-FFF2-40B4-BE49-F238E27FC236}">
                <a16:creationId xmlns:a16="http://schemas.microsoft.com/office/drawing/2014/main" id="{8DA2A68E-6455-06E3-5F82-3EB4EABB111B}"/>
              </a:ext>
            </a:extLst>
          </p:cNvPr>
          <p:cNvSpPr txBox="1"/>
          <p:nvPr/>
        </p:nvSpPr>
        <p:spPr>
          <a:xfrm>
            <a:off x="13128918" y="2752175"/>
            <a:ext cx="5453735" cy="83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000" dirty="0">
                <a:solidFill>
                  <a:srgbClr val="FFFFFF"/>
                </a:solidFill>
                <a:latin typeface="Canva Sans Bold"/>
              </a:rPr>
              <a:t>2. Tagging</a:t>
            </a:r>
          </a:p>
        </p:txBody>
      </p:sp>
      <p:sp>
        <p:nvSpPr>
          <p:cNvPr id="46" name="TextBox 8">
            <a:extLst>
              <a:ext uri="{FF2B5EF4-FFF2-40B4-BE49-F238E27FC236}">
                <a16:creationId xmlns:a16="http://schemas.microsoft.com/office/drawing/2014/main" id="{D18C3D1D-8460-74AC-7D67-6C3670B85167}"/>
              </a:ext>
            </a:extLst>
          </p:cNvPr>
          <p:cNvSpPr txBox="1"/>
          <p:nvPr/>
        </p:nvSpPr>
        <p:spPr>
          <a:xfrm>
            <a:off x="13115666" y="4698015"/>
            <a:ext cx="5453735" cy="83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000" dirty="0">
                <a:solidFill>
                  <a:srgbClr val="FFFFFF"/>
                </a:solidFill>
                <a:latin typeface="Canva Sans Bold"/>
              </a:rPr>
              <a:t>3. Face Recognition</a:t>
            </a:r>
          </a:p>
        </p:txBody>
      </p:sp>
      <p:sp>
        <p:nvSpPr>
          <p:cNvPr id="47" name="TextBox 8">
            <a:extLst>
              <a:ext uri="{FF2B5EF4-FFF2-40B4-BE49-F238E27FC236}">
                <a16:creationId xmlns:a16="http://schemas.microsoft.com/office/drawing/2014/main" id="{1454C7DD-7125-B752-A786-7FF509F33E44}"/>
              </a:ext>
            </a:extLst>
          </p:cNvPr>
          <p:cNvSpPr txBox="1"/>
          <p:nvPr/>
        </p:nvSpPr>
        <p:spPr>
          <a:xfrm>
            <a:off x="13115665" y="6583102"/>
            <a:ext cx="5453735" cy="83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000" dirty="0">
                <a:solidFill>
                  <a:srgbClr val="FFFFFF"/>
                </a:solidFill>
                <a:latin typeface="Canva Sans Bold"/>
              </a:rPr>
              <a:t>4. Storing in DB</a:t>
            </a:r>
          </a:p>
        </p:txBody>
      </p:sp>
      <p:sp>
        <p:nvSpPr>
          <p:cNvPr id="48" name="TextBox 8">
            <a:extLst>
              <a:ext uri="{FF2B5EF4-FFF2-40B4-BE49-F238E27FC236}">
                <a16:creationId xmlns:a16="http://schemas.microsoft.com/office/drawing/2014/main" id="{864547AB-C4F8-34B2-953D-786958837C44}"/>
              </a:ext>
            </a:extLst>
          </p:cNvPr>
          <p:cNvSpPr txBox="1"/>
          <p:nvPr/>
        </p:nvSpPr>
        <p:spPr>
          <a:xfrm>
            <a:off x="13115664" y="8478205"/>
            <a:ext cx="5453735" cy="8345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r>
              <a:rPr lang="en-US" sz="4000" dirty="0">
                <a:solidFill>
                  <a:srgbClr val="FFFFFF"/>
                </a:solidFill>
                <a:latin typeface="Canva Sans Bold"/>
              </a:rPr>
              <a:t>5. Save Image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AFBD44-514B-081A-D689-3D6B3542EAA0}"/>
              </a:ext>
            </a:extLst>
          </p:cNvPr>
          <p:cNvCxnSpPr/>
          <p:nvPr/>
        </p:nvCxnSpPr>
        <p:spPr>
          <a:xfrm>
            <a:off x="12904304" y="551525"/>
            <a:ext cx="0" cy="93726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6" grpId="0"/>
      <p:bldP spid="45" grpId="0"/>
      <p:bldP spid="46" grpId="0"/>
      <p:bldP spid="47" grpId="0"/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5">
            <a:extLst>
              <a:ext uri="{FF2B5EF4-FFF2-40B4-BE49-F238E27FC236}">
                <a16:creationId xmlns:a16="http://schemas.microsoft.com/office/drawing/2014/main" id="{25C10A12-98DB-D876-DC45-BBAA2B3E2CE4}"/>
              </a:ext>
            </a:extLst>
          </p:cNvPr>
          <p:cNvSpPr txBox="1"/>
          <p:nvPr/>
        </p:nvSpPr>
        <p:spPr>
          <a:xfrm>
            <a:off x="1179800" y="2738995"/>
            <a:ext cx="7128075" cy="4809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480"/>
              </a:lnSpc>
            </a:pPr>
            <a:r>
              <a:rPr lang="en-US" sz="10400" dirty="0">
                <a:solidFill>
                  <a:srgbClr val="FFFFFF"/>
                </a:solidFill>
                <a:latin typeface="Titillium Web Bold"/>
              </a:rPr>
              <a:t>Files Storage</a:t>
            </a:r>
          </a:p>
          <a:p>
            <a:pPr>
              <a:lnSpc>
                <a:spcPts val="12480"/>
              </a:lnSpc>
            </a:pPr>
            <a:r>
              <a:rPr lang="en-US" sz="10400" dirty="0">
                <a:solidFill>
                  <a:srgbClr val="FFFFFF"/>
                </a:solidFill>
                <a:latin typeface="Titillium Web Bold"/>
              </a:rPr>
              <a:t>Structure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B38FCA5-EFFE-F765-ECE7-31D45A9A19BE}"/>
              </a:ext>
            </a:extLst>
          </p:cNvPr>
          <p:cNvSpPr/>
          <p:nvPr/>
        </p:nvSpPr>
        <p:spPr>
          <a:xfrm>
            <a:off x="1023937" y="853124"/>
            <a:ext cx="587224" cy="587224"/>
          </a:xfrm>
          <a:custGeom>
            <a:avLst/>
            <a:gdLst/>
            <a:ahLst/>
            <a:cxnLst/>
            <a:rect l="l" t="t" r="r" b="b"/>
            <a:pathLst>
              <a:path w="587224" h="587224">
                <a:moveTo>
                  <a:pt x="0" y="0"/>
                </a:moveTo>
                <a:lnTo>
                  <a:pt x="587224" y="0"/>
                </a:lnTo>
                <a:lnTo>
                  <a:pt x="587224" y="587223"/>
                </a:lnTo>
                <a:lnTo>
                  <a:pt x="0" y="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7CFCB19F-D059-157D-DC27-42816BAE72E3}"/>
              </a:ext>
            </a:extLst>
          </p:cNvPr>
          <p:cNvSpPr txBox="1"/>
          <p:nvPr/>
        </p:nvSpPr>
        <p:spPr>
          <a:xfrm>
            <a:off x="1707759" y="877496"/>
            <a:ext cx="15294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Titillium Web Bold"/>
              </a:rPr>
              <a:t>PICFOLIO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81A0DF-587D-7A5B-C15E-5035F6F72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651" y="-382487"/>
            <a:ext cx="9792036" cy="11051973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b="b" l="l" r="r" t="t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b="-77708" l="-9537" r="-60884" t="-125263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29099" y="603318"/>
            <a:ext cx="15246099" cy="677108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r>
              <a:rPr dirty="0" lang="en-US" sz="4400">
                <a:solidFill>
                  <a:srgbClr val="FFFFFF"/>
                </a:solidFill>
                <a:latin typeface="Titillium Web Bold"/>
              </a:rPr>
              <a:t>Face Recognition Accuracy</a:t>
            </a:r>
          </a:p>
        </p:txBody>
      </p:sp>
      <p:sp>
        <p:nvSpPr>
          <p:cNvPr id="6" name="Freeform 6"/>
          <p:cNvSpPr/>
          <p:nvPr/>
        </p:nvSpPr>
        <p:spPr>
          <a:xfrm rot="-2389048">
            <a:off x="5333419" y="2414010"/>
            <a:ext cx="15501896" cy="15360969"/>
          </a:xfrm>
          <a:custGeom>
            <a:avLst/>
            <a:gdLst/>
            <a:ahLst/>
            <a:cxnLst/>
            <a:rect b="b" l="l" r="r" t="t"/>
            <a:pathLst>
              <a:path h="15360969" w="15501896">
                <a:moveTo>
                  <a:pt x="0" y="0"/>
                </a:moveTo>
                <a:lnTo>
                  <a:pt x="15501895" y="0"/>
                </a:lnTo>
                <a:lnTo>
                  <a:pt x="15501895" y="15360969"/>
                </a:lnTo>
                <a:lnTo>
                  <a:pt x="0" y="15360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744D1E6-00D3-2CD6-AAD7-37335DEB3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62" y="8723761"/>
            <a:ext cx="11464548" cy="175254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FB6B7CD-7A1B-0001-27D4-F09E0F6BE98A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86" y="1386500"/>
            <a:ext cx="11667701" cy="75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E94363F6-297D-A327-AE4F-F0694A0C15C3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" l="2" r="309" t="3"/>
          <a:stretch/>
        </p:blipFill>
        <p:spPr bwMode="auto">
          <a:xfrm>
            <a:off x="14410901" y="1270489"/>
            <a:ext cx="3048000" cy="27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02CA53-BBAC-8C57-F412-7BDBA594BE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894" y="4730090"/>
            <a:ext cx="1933033" cy="25069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738801-CA13-000E-8A64-37016BB15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237" y="7237076"/>
            <a:ext cx="1905311" cy="2465696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4B071A6-CB91-3442-5DA1-B1EBBA822B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 rot="1871531">
            <a:off x="14887609" y="5632565"/>
            <a:ext cx="1695450" cy="11811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FF2740B4-11A3-FC93-903D-3456B2064F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 flipV="1" rot="19728469">
            <a:off x="13029466" y="3006015"/>
            <a:ext cx="1695450" cy="1181100"/>
          </a:xfrm>
          <a:prstGeom prst="rect">
            <a:avLst/>
          </a:prstGeom>
        </p:spPr>
      </p:pic>
      <p:sp>
        <p:nvSpPr>
          <p:cNvPr id="3" name="Freeform 5">
            <a:extLst>
              <a:ext uri="{FF2B5EF4-FFF2-40B4-BE49-F238E27FC236}">
                <a16:creationId xmlns:a16="http://schemas.microsoft.com/office/drawing/2014/main" id="{D36CE2C9-201F-3410-A324-F1973185CC27}"/>
              </a:ext>
            </a:extLst>
          </p:cNvPr>
          <p:cNvSpPr/>
          <p:nvPr/>
        </p:nvSpPr>
        <p:spPr>
          <a:xfrm>
            <a:off x="15589200" y="436116"/>
            <a:ext cx="587224" cy="587224"/>
          </a:xfrm>
          <a:custGeom>
            <a:avLst/>
            <a:gdLst/>
            <a:ahLst/>
            <a:cxnLst/>
            <a:rect b="b" l="l" r="r" t="t"/>
            <a:pathLst>
              <a:path h="587224" w="587224">
                <a:moveTo>
                  <a:pt x="0" y="0"/>
                </a:moveTo>
                <a:lnTo>
                  <a:pt x="587224" y="0"/>
                </a:lnTo>
                <a:lnTo>
                  <a:pt x="587224" y="587223"/>
                </a:lnTo>
                <a:lnTo>
                  <a:pt x="0" y="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BCC37A0-FF1A-1B5F-9B52-D347D98FA693}"/>
              </a:ext>
            </a:extLst>
          </p:cNvPr>
          <p:cNvSpPr txBox="1"/>
          <p:nvPr/>
        </p:nvSpPr>
        <p:spPr>
          <a:xfrm>
            <a:off x="16273022" y="460488"/>
            <a:ext cx="1529487" cy="481330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>
              <a:lnSpc>
                <a:spcPts val="3919"/>
              </a:lnSpc>
            </a:pPr>
            <a:r>
              <a:rPr dirty="0" lang="en-US" sz="2800">
                <a:solidFill>
                  <a:srgbClr val="FFFFFF"/>
                </a:solidFill>
                <a:latin typeface="Titillium Web Bold"/>
              </a:rPr>
              <a:t>PICFOLIO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86DA17-0CE1-D949-8A22-0FCC3417455A}"/>
              </a:ext>
            </a:extLst>
          </p:cNvPr>
          <p:cNvSpPr/>
          <p:nvPr/>
        </p:nvSpPr>
        <p:spPr>
          <a:xfrm>
            <a:off x="5943600" y="8953500"/>
            <a:ext cx="3124199" cy="60960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/>
          </a:p>
        </p:txBody>
      </p:sp>
    </p:spTree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1000" id="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2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3">
                      <p:stCondLst>
                        <p:cond delay="indefinite"/>
                      </p:stCondLst>
                      <p:childTnLst>
                        <p:par>
                          <p:cTn fill="hold" id="14">
                            <p:stCondLst>
                              <p:cond delay="0"/>
                            </p:stCondLst>
                            <p:childTnLst>
                              <p:par>
                                <p:cTn fill="hold" id="15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8">
                            <p:stCondLst>
                              <p:cond delay="500"/>
                            </p:stCondLst>
                            <p:childTnLst>
                              <p:par>
                                <p:cTn fill="hold" id="19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25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6">
                            <p:stCondLst>
                              <p:cond delay="500"/>
                            </p:stCondLst>
                            <p:childTnLst>
                              <p:par>
                                <p:cTn fill="hold" id="27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320806"/>
              </p:ext>
            </p:extLst>
          </p:nvPr>
        </p:nvGraphicFramePr>
        <p:xfrm>
          <a:off x="1023937" y="5587273"/>
          <a:ext cx="16230600" cy="2580742"/>
        </p:xfrm>
        <a:graphic>
          <a:graphicData uri="http://schemas.openxmlformats.org/drawingml/2006/table">
            <a:tbl>
              <a:tblPr/>
              <a:tblGrid>
                <a:gridCol w="3246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246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99846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0896"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tillium Web"/>
                        </a:rPr>
                        <a:t>Tagging </a:t>
                      </a:r>
                      <a:r>
                        <a:rPr lang="en-US" sz="2400" b="0" dirty="0">
                          <a:solidFill>
                            <a:srgbClr val="FFFFFF"/>
                          </a:solidFill>
                          <a:latin typeface="Titillium Web"/>
                        </a:rPr>
                        <a:t>photos help to enhance search and find them faster.</a:t>
                      </a:r>
                      <a:endParaRPr lang="en-US" sz="1100" b="1" dirty="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tillium Web"/>
                        </a:rPr>
                        <a:t>Stats </a:t>
                      </a:r>
                      <a:r>
                        <a:rPr lang="en-US" sz="2400" b="0" dirty="0">
                          <a:solidFill>
                            <a:srgbClr val="FFFFFF"/>
                          </a:solidFill>
                          <a:latin typeface="Titillium Web"/>
                        </a:rPr>
                        <a:t>shows you the space available on drive and insights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tillium Web"/>
                        </a:rPr>
                        <a:t>.</a:t>
                      </a:r>
                      <a:endParaRPr lang="en-US" sz="1100" dirty="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1" kern="1200" dirty="0">
                          <a:solidFill>
                            <a:srgbClr val="FFFFFF"/>
                          </a:solidFill>
                          <a:latin typeface="Titillium Web"/>
                          <a:ea typeface="+mn-ea"/>
                          <a:cs typeface="+mn-cs"/>
                        </a:rPr>
                        <a:t>Face Recognition </a:t>
                      </a:r>
                      <a:r>
                        <a:rPr lang="en-US" sz="2400" b="0" kern="1200" dirty="0">
                          <a:solidFill>
                            <a:srgbClr val="FFFFFF"/>
                          </a:solidFill>
                          <a:latin typeface="Titillium Web"/>
                          <a:ea typeface="+mn-ea"/>
                          <a:cs typeface="+mn-cs"/>
                        </a:rPr>
                        <a:t>can group photos of your favorite ones.</a:t>
                      </a:r>
                      <a:endParaRPr lang="en-US" sz="2400" b="1" kern="1200" dirty="0">
                        <a:solidFill>
                          <a:srgbClr val="FFFFFF"/>
                        </a:solidFill>
                        <a:latin typeface="Titillium Web"/>
                        <a:ea typeface="+mn-ea"/>
                        <a:cs typeface="+mn-cs"/>
                      </a:endParaRPr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tillium Web"/>
                        </a:rPr>
                        <a:t>Duplicate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tillium Web"/>
                        </a:rPr>
                        <a:t> images get auto detected and easily removed.</a:t>
                      </a:r>
                      <a:endParaRPr lang="en-US" sz="1100" dirty="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r>
                        <a:rPr lang="en-US" sz="2400" b="1" dirty="0">
                          <a:solidFill>
                            <a:srgbClr val="FFFFFF"/>
                          </a:solidFill>
                          <a:latin typeface="Titillium Web"/>
                        </a:rPr>
                        <a:t>Searching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latin typeface="Titillium Web"/>
                        </a:rPr>
                        <a:t> what you need with AI (Gemini).</a:t>
                      </a:r>
                      <a:endParaRPr lang="en-US" sz="1100" dirty="0"/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4460357" y="5610041"/>
            <a:ext cx="807886" cy="611055"/>
          </a:xfrm>
          <a:custGeom>
            <a:avLst/>
            <a:gdLst/>
            <a:ahLst/>
            <a:cxnLst/>
            <a:rect l="l" t="t" r="r" b="b"/>
            <a:pathLst>
              <a:path w="807886" h="611055">
                <a:moveTo>
                  <a:pt x="0" y="0"/>
                </a:moveTo>
                <a:lnTo>
                  <a:pt x="807886" y="0"/>
                </a:lnTo>
                <a:lnTo>
                  <a:pt x="807886" y="611055"/>
                </a:lnTo>
                <a:lnTo>
                  <a:pt x="0" y="611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62025" y="5562827"/>
            <a:ext cx="807886" cy="807886"/>
          </a:xfrm>
          <a:custGeom>
            <a:avLst/>
            <a:gdLst/>
            <a:ahLst/>
            <a:cxnLst/>
            <a:rect l="l" t="t" r="r" b="b"/>
            <a:pathLst>
              <a:path w="807886" h="807886">
                <a:moveTo>
                  <a:pt x="0" y="0"/>
                </a:moveTo>
                <a:lnTo>
                  <a:pt x="807885" y="0"/>
                </a:lnTo>
                <a:lnTo>
                  <a:pt x="807885" y="807885"/>
                </a:lnTo>
                <a:lnTo>
                  <a:pt x="0" y="8078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121214" y="2118985"/>
            <a:ext cx="10045573" cy="1484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440"/>
              </a:lnSpc>
            </a:pPr>
            <a:r>
              <a:rPr lang="en-US" sz="10400" dirty="0">
                <a:solidFill>
                  <a:srgbClr val="FFFFFF"/>
                </a:solidFill>
                <a:latin typeface="Titillium Web Bold"/>
              </a:rPr>
              <a:t>PicFolio has it all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7A45B1-97EF-EEB5-BC1B-93823399911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692438" y="5479089"/>
            <a:ext cx="918494" cy="9184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EB46FB-1A43-B804-C3D0-FC10676B6104}"/>
              </a:ext>
            </a:extLst>
          </p:cNvPr>
          <p:cNvSpPr txBox="1"/>
          <p:nvPr/>
        </p:nvSpPr>
        <p:spPr>
          <a:xfrm>
            <a:off x="15072566" y="5430504"/>
            <a:ext cx="11553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+</a:t>
            </a:r>
            <a:endParaRPr lang="en-IN" sz="6000" b="1" dirty="0">
              <a:solidFill>
                <a:schemeClr val="bg1"/>
              </a:solidFill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18D80E86-4A74-EA16-585A-710B6CD3F0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87957" y="5747952"/>
            <a:ext cx="698215" cy="69821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6A447DCC-E54D-5C3B-B59E-5B37E2665C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31810" y="5579156"/>
            <a:ext cx="807886" cy="807886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096717C-A6C6-35A5-DD1E-194AA62557D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25454" y="5562827"/>
            <a:ext cx="807886" cy="807886"/>
          </a:xfrm>
          <a:prstGeom prst="rect">
            <a:avLst/>
          </a:prstGeom>
        </p:spPr>
      </p:pic>
      <p:sp>
        <p:nvSpPr>
          <p:cNvPr id="18" name="Freeform 5">
            <a:extLst>
              <a:ext uri="{FF2B5EF4-FFF2-40B4-BE49-F238E27FC236}">
                <a16:creationId xmlns:a16="http://schemas.microsoft.com/office/drawing/2014/main" id="{6908BB40-EE69-8C67-A6A2-B5210DD879D9}"/>
              </a:ext>
            </a:extLst>
          </p:cNvPr>
          <p:cNvSpPr/>
          <p:nvPr/>
        </p:nvSpPr>
        <p:spPr>
          <a:xfrm>
            <a:off x="1023937" y="853124"/>
            <a:ext cx="587224" cy="587224"/>
          </a:xfrm>
          <a:custGeom>
            <a:avLst/>
            <a:gdLst/>
            <a:ahLst/>
            <a:cxnLst/>
            <a:rect l="l" t="t" r="r" b="b"/>
            <a:pathLst>
              <a:path w="587224" h="587224">
                <a:moveTo>
                  <a:pt x="0" y="0"/>
                </a:moveTo>
                <a:lnTo>
                  <a:pt x="587224" y="0"/>
                </a:lnTo>
                <a:lnTo>
                  <a:pt x="587224" y="587223"/>
                </a:lnTo>
                <a:lnTo>
                  <a:pt x="0" y="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27B05403-4432-B129-58F1-F274DCEBE6EE}"/>
              </a:ext>
            </a:extLst>
          </p:cNvPr>
          <p:cNvSpPr txBox="1"/>
          <p:nvPr/>
        </p:nvSpPr>
        <p:spPr>
          <a:xfrm>
            <a:off x="1707759" y="877496"/>
            <a:ext cx="15294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Titillium Web Bold"/>
              </a:rPr>
              <a:t>PICFOLIO</a:t>
            </a:r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8E90195-356F-D70A-860C-C77EBD9ADAE0}"/>
              </a:ext>
            </a:extLst>
          </p:cNvPr>
          <p:cNvSpPr/>
          <p:nvPr/>
        </p:nvSpPr>
        <p:spPr>
          <a:xfrm>
            <a:off x="18168279" y="-301815"/>
            <a:ext cx="366739" cy="10588815"/>
          </a:xfrm>
          <a:prstGeom prst="rect">
            <a:avLst/>
          </a:prstGeom>
          <a:solidFill>
            <a:srgbClr val="2001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 2">
            <a:extLst>
              <a:ext uri="{FF2B5EF4-FFF2-40B4-BE49-F238E27FC236}">
                <a16:creationId xmlns:a16="http://schemas.microsoft.com/office/drawing/2014/main" id="{DF0A9D45-4A93-4A1F-D8F9-0C3F45F8AA09}"/>
              </a:ext>
            </a:extLst>
          </p:cNvPr>
          <p:cNvSpPr/>
          <p:nvPr/>
        </p:nvSpPr>
        <p:spPr>
          <a:xfrm rot="11107635">
            <a:off x="7526479" y="-549104"/>
            <a:ext cx="18242065" cy="15360969"/>
          </a:xfrm>
          <a:custGeom>
            <a:avLst/>
            <a:gdLst/>
            <a:ahLst/>
            <a:cxnLst/>
            <a:rect l="l" t="t" r="r" b="b"/>
            <a:pathLst>
              <a:path w="15501896" h="15360969">
                <a:moveTo>
                  <a:pt x="0" y="0"/>
                </a:moveTo>
                <a:lnTo>
                  <a:pt x="15501895" y="0"/>
                </a:lnTo>
                <a:lnTo>
                  <a:pt x="15501895" y="15360969"/>
                </a:lnTo>
                <a:lnTo>
                  <a:pt x="0" y="1536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                                 </a:t>
            </a:r>
            <a:endParaRPr lang="en-IN" dirty="0"/>
          </a:p>
        </p:txBody>
      </p:sp>
      <p:sp>
        <p:nvSpPr>
          <p:cNvPr id="4" name="Freeform 4"/>
          <p:cNvSpPr/>
          <p:nvPr/>
        </p:nvSpPr>
        <p:spPr>
          <a:xfrm>
            <a:off x="1028700" y="891409"/>
            <a:ext cx="611789" cy="611789"/>
          </a:xfrm>
          <a:custGeom>
            <a:avLst/>
            <a:gdLst/>
            <a:ahLst/>
            <a:cxnLst/>
            <a:rect l="l" t="t" r="r" b="b"/>
            <a:pathLst>
              <a:path w="611789" h="611789">
                <a:moveTo>
                  <a:pt x="0" y="0"/>
                </a:moveTo>
                <a:lnTo>
                  <a:pt x="611789" y="0"/>
                </a:lnTo>
                <a:lnTo>
                  <a:pt x="611789" y="611789"/>
                </a:lnTo>
                <a:lnTo>
                  <a:pt x="0" y="6117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40489" y="928064"/>
            <a:ext cx="30060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Titillium Web Bold"/>
              </a:rPr>
              <a:t> PICFOLIO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5570" y="1866900"/>
            <a:ext cx="4879729" cy="8117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FFFFFF"/>
                </a:solidFill>
                <a:latin typeface="Titillium Web"/>
              </a:rPr>
              <a:t>Future Scope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88F95A-FB50-3963-F6AD-532AFBD53A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92" y="3009595"/>
            <a:ext cx="5064684" cy="1003111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FCB0A68-005D-455F-A2CA-762A44414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937" y="403953"/>
            <a:ext cx="4785971" cy="9479094"/>
          </a:xfrm>
          <a:prstGeom prst="rect">
            <a:avLst/>
          </a:prstGeom>
        </p:spPr>
      </p:pic>
      <p:sp>
        <p:nvSpPr>
          <p:cNvPr id="24" name="TextBox 11">
            <a:extLst>
              <a:ext uri="{FF2B5EF4-FFF2-40B4-BE49-F238E27FC236}">
                <a16:creationId xmlns:a16="http://schemas.microsoft.com/office/drawing/2014/main" id="{D2BB2103-35D1-8558-1D38-3F58EBFECEF0}"/>
              </a:ext>
            </a:extLst>
          </p:cNvPr>
          <p:cNvSpPr txBox="1"/>
          <p:nvPr/>
        </p:nvSpPr>
        <p:spPr>
          <a:xfrm>
            <a:off x="6630274" y="4353274"/>
            <a:ext cx="5337460" cy="765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Titillium Web"/>
              </a:rPr>
              <a:t>Add Memories</a:t>
            </a: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78305C9D-9F82-C5D9-80F8-39C1C3F4B4D8}"/>
              </a:ext>
            </a:extLst>
          </p:cNvPr>
          <p:cNvSpPr txBox="1"/>
          <p:nvPr/>
        </p:nvSpPr>
        <p:spPr>
          <a:xfrm>
            <a:off x="6385928" y="1688389"/>
            <a:ext cx="5337460" cy="765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Titillium Web"/>
              </a:rPr>
              <a:t>Make Collage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2897BBBF-7667-B86D-D70C-D05708FE9F62}"/>
              </a:ext>
            </a:extLst>
          </p:cNvPr>
          <p:cNvSpPr txBox="1"/>
          <p:nvPr/>
        </p:nvSpPr>
        <p:spPr>
          <a:xfrm>
            <a:off x="6630274" y="8427032"/>
            <a:ext cx="5337460" cy="15555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lang="en-US" sz="5400" dirty="0">
                <a:solidFill>
                  <a:srgbClr val="FFFFFF"/>
                </a:solidFill>
                <a:latin typeface="Titillium Web"/>
              </a:rPr>
              <a:t>AI Model Improvements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8ACA86A-0D92-8ED2-D21D-905DED47E7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-1560000" flipH="1">
            <a:off x="4666507" y="5163473"/>
            <a:ext cx="4314825" cy="139065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D75E9CB-3D2B-29B2-162A-49BA7AA57D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3780000">
            <a:off x="10731318" y="2419045"/>
            <a:ext cx="1695450" cy="11811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627211C-DA11-0161-D174-046F49E16C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82648" y="6781941"/>
            <a:ext cx="1526415" cy="1526415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76DE5ABB-3928-938E-87F7-5E97C735568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75520" y="6820296"/>
            <a:ext cx="1348763" cy="13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5281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  <p:bldP spid="25" grpId="0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9537" t="-125263" r="-60884" b="-77708"/>
            </a:stretch>
          </a:blipFill>
        </p:spPr>
      </p:sp>
      <p:sp>
        <p:nvSpPr>
          <p:cNvPr id="6" name="Freeform 6"/>
          <p:cNvSpPr/>
          <p:nvPr/>
        </p:nvSpPr>
        <p:spPr>
          <a:xfrm rot="-2389048">
            <a:off x="5333419" y="2414010"/>
            <a:ext cx="15501896" cy="15360969"/>
          </a:xfrm>
          <a:custGeom>
            <a:avLst/>
            <a:gdLst/>
            <a:ahLst/>
            <a:cxnLst/>
            <a:rect l="l" t="t" r="r" b="b"/>
            <a:pathLst>
              <a:path w="15501896" h="15360969">
                <a:moveTo>
                  <a:pt x="0" y="0"/>
                </a:moveTo>
                <a:lnTo>
                  <a:pt x="15501895" y="0"/>
                </a:lnTo>
                <a:lnTo>
                  <a:pt x="15501895" y="15360969"/>
                </a:lnTo>
                <a:lnTo>
                  <a:pt x="0" y="153609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3BECC8-CF33-21E5-0BDB-51CDF4F8EFD9}"/>
              </a:ext>
            </a:extLst>
          </p:cNvPr>
          <p:cNvGrpSpPr/>
          <p:nvPr/>
        </p:nvGrpSpPr>
        <p:grpSpPr>
          <a:xfrm>
            <a:off x="852934" y="2249206"/>
            <a:ext cx="16689315" cy="8127987"/>
            <a:chOff x="852934" y="2249206"/>
            <a:chExt cx="16689315" cy="812798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A8BB1A-680D-B660-4DB2-3D3B1A22F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 l="10198" r="10799"/>
            <a:stretch/>
          </p:blipFill>
          <p:spPr>
            <a:xfrm>
              <a:off x="852934" y="3178735"/>
              <a:ext cx="5624065" cy="7118818"/>
            </a:xfrm>
            <a:prstGeom prst="rect">
              <a:avLst/>
            </a:prstGeom>
            <a:effectLst>
              <a:outerShdw blurRad="635000" dist="381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32701A-FA5D-13A0-FEF8-1267EBFDA0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 r="9102"/>
            <a:stretch/>
          </p:blipFill>
          <p:spPr>
            <a:xfrm>
              <a:off x="10978730" y="3178735"/>
              <a:ext cx="6563519" cy="7198458"/>
            </a:xfrm>
            <a:prstGeom prst="rect">
              <a:avLst/>
            </a:prstGeom>
            <a:effectLst>
              <a:outerShdw blurRad="635000" dist="381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83D795E-B1D3-81AA-E1F3-7C0F1F5868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 r="7822"/>
            <a:stretch/>
          </p:blipFill>
          <p:spPr>
            <a:xfrm>
              <a:off x="5029200" y="2249206"/>
              <a:ext cx="7489629" cy="8099718"/>
            </a:xfrm>
            <a:prstGeom prst="rect">
              <a:avLst/>
            </a:prstGeom>
            <a:effectLst>
              <a:outerShdw blurRad="635000" dist="381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3706A90-474A-6CEE-46FC-2C289EDD285B}"/>
              </a:ext>
            </a:extLst>
          </p:cNvPr>
          <p:cNvSpPr/>
          <p:nvPr/>
        </p:nvSpPr>
        <p:spPr>
          <a:xfrm>
            <a:off x="7287024" y="1027907"/>
            <a:ext cx="3762778" cy="83524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Reference Papers</a:t>
            </a:r>
            <a:endParaRPr lang="en-IN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D23375-3C1C-D504-DFB4-17843E4EF2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913" y="1925315"/>
            <a:ext cx="17116779" cy="8577338"/>
          </a:xfrm>
          <a:prstGeom prst="roundRect">
            <a:avLst>
              <a:gd name="adj" fmla="val 2287"/>
            </a:avLst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4E12EC-AD0B-653D-5D2F-06B8A542A6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9373" y="2050539"/>
            <a:ext cx="17116779" cy="8615488"/>
          </a:xfrm>
          <a:prstGeom prst="roundRect">
            <a:avLst>
              <a:gd name="adj" fmla="val 1742"/>
            </a:avLst>
          </a:prstGeom>
        </p:spPr>
      </p:pic>
      <p:sp>
        <p:nvSpPr>
          <p:cNvPr id="4" name="TextBox 4"/>
          <p:cNvSpPr txBox="1"/>
          <p:nvPr/>
        </p:nvSpPr>
        <p:spPr>
          <a:xfrm>
            <a:off x="809221" y="577248"/>
            <a:ext cx="3762779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Titillium Web Bold"/>
              </a:rPr>
              <a:t>References</a:t>
            </a:r>
          </a:p>
        </p:txBody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D36CE2C9-201F-3410-A324-F1973185CC27}"/>
              </a:ext>
            </a:extLst>
          </p:cNvPr>
          <p:cNvSpPr/>
          <p:nvPr/>
        </p:nvSpPr>
        <p:spPr>
          <a:xfrm>
            <a:off x="15559383" y="440684"/>
            <a:ext cx="587224" cy="587224"/>
          </a:xfrm>
          <a:custGeom>
            <a:avLst/>
            <a:gdLst/>
            <a:ahLst/>
            <a:cxnLst/>
            <a:rect l="l" t="t" r="r" b="b"/>
            <a:pathLst>
              <a:path w="587224" h="587224">
                <a:moveTo>
                  <a:pt x="0" y="0"/>
                </a:moveTo>
                <a:lnTo>
                  <a:pt x="587224" y="0"/>
                </a:lnTo>
                <a:lnTo>
                  <a:pt x="587224" y="587223"/>
                </a:lnTo>
                <a:lnTo>
                  <a:pt x="0" y="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5" name="TextBox 7">
            <a:extLst>
              <a:ext uri="{FF2B5EF4-FFF2-40B4-BE49-F238E27FC236}">
                <a16:creationId xmlns:a16="http://schemas.microsoft.com/office/drawing/2014/main" id="{3BCC37A0-FF1A-1B5F-9B52-D347D98FA693}"/>
              </a:ext>
            </a:extLst>
          </p:cNvPr>
          <p:cNvSpPr txBox="1"/>
          <p:nvPr/>
        </p:nvSpPr>
        <p:spPr>
          <a:xfrm>
            <a:off x="16243205" y="465056"/>
            <a:ext cx="15294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Titillium Web Bold"/>
              </a:rPr>
              <a:t>PICFOLIO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BFBDD39-D841-EB8A-3CE1-8795C331541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42" y="1038913"/>
            <a:ext cx="3762779" cy="7959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BAEE405-3B10-ACFB-B360-DA28F47C6F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42" y="1038912"/>
            <a:ext cx="3762779" cy="79597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034B51B-5453-D554-395C-460B88B086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42" y="1038911"/>
            <a:ext cx="3762779" cy="7959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4ECC111-E23A-CF5D-2443-CD399059F7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024" y="1027908"/>
            <a:ext cx="3762779" cy="795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54E318-B5BE-B251-722E-8675EECBB99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1848" y="1988615"/>
            <a:ext cx="17170845" cy="8535142"/>
          </a:xfrm>
          <a:prstGeom prst="roundRect">
            <a:avLst>
              <a:gd name="adj" fmla="val 1951"/>
            </a:avLst>
          </a:prstGeom>
        </p:spPr>
      </p:pic>
      <p:pic>
        <p:nvPicPr>
          <p:cNvPr id="2050" name="Picture 2" descr="Google Photos">
            <a:extLst>
              <a:ext uri="{FF2B5EF4-FFF2-40B4-BE49-F238E27FC236}">
                <a16:creationId xmlns:a16="http://schemas.microsoft.com/office/drawing/2014/main" id="{FEBBA9DD-5336-B5E7-D839-4CA9CD0D9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47" y="1960347"/>
            <a:ext cx="17203321" cy="11119783"/>
          </a:xfrm>
          <a:prstGeom prst="roundRect">
            <a:avLst>
              <a:gd name="adj" fmla="val 204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1121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4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3">
            <a:extLst>
              <a:ext uri="{FF2B5EF4-FFF2-40B4-BE49-F238E27FC236}">
                <a16:creationId xmlns:a16="http://schemas.microsoft.com/office/drawing/2014/main" id="{AD21B489-F0E4-6A89-DF30-B241D8572800}"/>
              </a:ext>
            </a:extLst>
          </p:cNvPr>
          <p:cNvSpPr/>
          <p:nvPr/>
        </p:nvSpPr>
        <p:spPr>
          <a:xfrm rot="12811673">
            <a:off x="10150000" y="-188375"/>
            <a:ext cx="12995022" cy="10561408"/>
          </a:xfrm>
          <a:custGeom>
            <a:avLst/>
            <a:gdLst/>
            <a:ahLst/>
            <a:cxnLst/>
            <a:rect b="b" l="l" r="r" t="t"/>
            <a:pathLst>
              <a:path h="10561408" w="12995022">
                <a:moveTo>
                  <a:pt x="0" y="0"/>
                </a:moveTo>
                <a:lnTo>
                  <a:pt x="12995022" y="0"/>
                </a:lnTo>
                <a:lnTo>
                  <a:pt x="12995022" y="10561409"/>
                </a:lnTo>
                <a:lnTo>
                  <a:pt x="0" y="10561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7543777" y="0"/>
            <a:ext cx="3743461" cy="3429000"/>
            <a:chOff x="0" y="0"/>
            <a:chExt cx="4991281" cy="4572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4"/>
            <a:srcRect b="62" t="11"/>
            <a:stretch>
              <a:fillRect/>
            </a:stretch>
          </p:blipFill>
          <p:spPr>
            <a:xfrm>
              <a:off x="0" y="0"/>
              <a:ext cx="4991281" cy="4572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7543777" y="3470513"/>
            <a:ext cx="3743461" cy="3387487"/>
            <a:chOff x="0" y="0"/>
            <a:chExt cx="4991281" cy="451664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 b="25" t="26"/>
            <a:stretch>
              <a:fillRect/>
            </a:stretch>
          </p:blipFill>
          <p:spPr>
            <a:xfrm>
              <a:off x="0" y="0"/>
              <a:ext cx="4991281" cy="4516649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7543777" y="6858000"/>
            <a:ext cx="3743461" cy="3429000"/>
            <a:chOff x="0" y="0"/>
            <a:chExt cx="4991281" cy="457200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6"/>
            <a:srcRect b="81" l="97" r="6" t="126"/>
            <a:stretch>
              <a:fillRect/>
            </a:stretch>
          </p:blipFill>
          <p:spPr>
            <a:xfrm>
              <a:off x="0" y="0"/>
              <a:ext cx="4991281" cy="4572000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028700" y="891409"/>
            <a:ext cx="611789" cy="611789"/>
          </a:xfrm>
          <a:custGeom>
            <a:avLst/>
            <a:gdLst/>
            <a:ahLst/>
            <a:cxnLst/>
            <a:rect b="b" l="l" r="r" t="t"/>
            <a:pathLst>
              <a:path h="611789" w="611789">
                <a:moveTo>
                  <a:pt x="0" y="0"/>
                </a:moveTo>
                <a:lnTo>
                  <a:pt x="611789" y="0"/>
                </a:lnTo>
                <a:lnTo>
                  <a:pt x="611789" y="611789"/>
                </a:lnTo>
                <a:lnTo>
                  <a:pt x="0" y="6117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440404" y="3470513"/>
            <a:ext cx="3743461" cy="3387487"/>
          </a:xfrm>
          <a:custGeom>
            <a:avLst/>
            <a:gdLst/>
            <a:ahLst/>
            <a:cxnLst/>
            <a:rect b="b" l="l" r="r" t="t"/>
            <a:pathLst>
              <a:path h="7359879" w="5501510">
                <a:moveTo>
                  <a:pt x="0" y="0"/>
                </a:moveTo>
                <a:lnTo>
                  <a:pt x="5501509" y="0"/>
                </a:lnTo>
                <a:lnTo>
                  <a:pt x="5501509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b="-16705" l="10457" r="5421" t="-7659"/>
            </a:stretch>
          </a:blipFill>
        </p:spPr>
        <p:txBody>
          <a:bodyPr/>
          <a:lstStyle/>
          <a:p>
            <a:endParaRPr dirty="0"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2543179"/>
            <a:ext cx="5583832" cy="2683347"/>
            <a:chOff x="0" y="0"/>
            <a:chExt cx="7445109" cy="357779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76200"/>
              <a:ext cx="7332679" cy="1545167"/>
            </a:xfrm>
            <a:prstGeom prst="rect">
              <a:avLst/>
            </a:prstGeom>
          </p:spPr>
          <p:txBody>
            <a:bodyPr anchor="t" bIns="0" lIns="0" rIns="0" rtlCol="0" tIns="0">
              <a:spAutoFit/>
            </a:bodyPr>
            <a:lstStyle/>
            <a:p>
              <a:pPr>
                <a:lnSpc>
                  <a:spcPts val="8800"/>
                </a:lnSpc>
              </a:pPr>
              <a:r>
                <a:rPr lang="en-US" sz="8000">
                  <a:solidFill>
                    <a:srgbClr val="FFFFFF"/>
                  </a:solidFill>
                  <a:latin typeface="Titillium Web Bold"/>
                </a:rPr>
                <a:t>Team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2269697"/>
              <a:ext cx="7445109" cy="1308100"/>
            </a:xfrm>
            <a:prstGeom prst="rect">
              <a:avLst/>
            </a:prstGeom>
          </p:spPr>
          <p:txBody>
            <a:bodyPr anchor="t" bIns="0" lIns="0" rIns="0" rtlCol="0" t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dirty="0" lang="en-US" sz="3000">
                  <a:solidFill>
                    <a:srgbClr val="FFFFFF"/>
                  </a:solidFill>
                  <a:latin typeface="Titillium Web"/>
                </a:rPr>
                <a:t>Together we made this imagination a reality!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98978" y="1395439"/>
            <a:ext cx="4296064" cy="1016741"/>
            <a:chOff x="0" y="0"/>
            <a:chExt cx="5728085" cy="1355655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5728085" cy="647700"/>
            </a:xfrm>
            <a:prstGeom prst="rect">
              <a:avLst/>
            </a:prstGeom>
          </p:spPr>
          <p:txBody>
            <a:bodyPr anchor="t" bIns="0" lIns="0" rIns="0" rtlCol="0" t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Titillium Web Semi-Bold"/>
                </a:rPr>
                <a:t>Shravani Golampalle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40035"/>
              <a:ext cx="5728085" cy="515620"/>
            </a:xfrm>
            <a:prstGeom prst="rect">
              <a:avLst/>
            </a:prstGeom>
          </p:spPr>
          <p:txBody>
            <a:bodyPr anchor="t" bIns="0" lIns="0" rIns="0" rtlCol="0" t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Titillium Web"/>
                </a:rPr>
                <a:t>Flutter Developer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698978" y="4635129"/>
            <a:ext cx="4296064" cy="1016741"/>
            <a:chOff x="0" y="0"/>
            <a:chExt cx="5728085" cy="135565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38100"/>
              <a:ext cx="5728085" cy="647700"/>
            </a:xfrm>
            <a:prstGeom prst="rect">
              <a:avLst/>
            </a:prstGeom>
          </p:spPr>
          <p:txBody>
            <a:bodyPr anchor="t" bIns="0" lIns="0" rIns="0" rtlCol="0" t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3000">
                  <a:solidFill>
                    <a:srgbClr val="FFFFFF"/>
                  </a:solidFill>
                  <a:latin typeface="Titillium Web Semi-Bold"/>
                </a:rPr>
                <a:t>Karan Dalal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40035"/>
              <a:ext cx="5728085" cy="515620"/>
            </a:xfrm>
            <a:prstGeom prst="rect">
              <a:avLst/>
            </a:prstGeom>
          </p:spPr>
          <p:txBody>
            <a:bodyPr anchor="t" bIns="0" lIns="0" rIns="0" rtlCol="0" t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Titillium Web"/>
                </a:rPr>
                <a:t>GUI &amp; database developer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698978" y="7901908"/>
            <a:ext cx="4296064" cy="1016741"/>
            <a:chOff x="0" y="0"/>
            <a:chExt cx="5728085" cy="1355655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38100"/>
              <a:ext cx="5728085" cy="647700"/>
            </a:xfrm>
            <a:prstGeom prst="rect">
              <a:avLst/>
            </a:prstGeom>
          </p:spPr>
          <p:txBody>
            <a:bodyPr anchor="t" bIns="0" lIns="0" rIns="0" rtlCol="0" tIns="0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dirty="0" lang="en-US" sz="3000">
                  <a:solidFill>
                    <a:srgbClr val="FFFFFF"/>
                  </a:solidFill>
                  <a:latin typeface="Titillium Web Semi-Bold"/>
                </a:rPr>
                <a:t>Meet Patel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40035"/>
              <a:ext cx="5728085" cy="515620"/>
            </a:xfrm>
            <a:prstGeom prst="rect">
              <a:avLst/>
            </a:prstGeom>
          </p:spPr>
          <p:txBody>
            <a:bodyPr anchor="t" bIns="0" lIns="0" rIns="0" rtlCol="0" t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dirty="0" lang="en-US" sz="2400">
                  <a:solidFill>
                    <a:srgbClr val="FFFFFF"/>
                  </a:solidFill>
                  <a:latin typeface="Titillium Web"/>
                </a:rPr>
                <a:t>Backend, AI &amp; ML developer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40489" y="928064"/>
            <a:ext cx="3006050" cy="481330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>
              <a:lnSpc>
                <a:spcPts val="3919"/>
              </a:lnSpc>
            </a:pPr>
            <a:r>
              <a:rPr dirty="0" lang="en-US" sz="2800">
                <a:solidFill>
                  <a:srgbClr val="FFFFFF"/>
                </a:solidFill>
                <a:latin typeface="Titillium Web Bold"/>
              </a:rPr>
              <a:t> PICFOLIO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B26D448-7243-E1B9-1854-D7F932DC676D}"/>
              </a:ext>
            </a:extLst>
          </p:cNvPr>
          <p:cNvPicPr>
            <a:picLocks noChangeAspect="1"/>
          </p:cNvPicPr>
          <p:nvPr/>
        </p:nvPicPr>
        <p:blipFill rotWithShape="1">
          <a:blip cstate="print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" l="40" r="53" t="94"/>
          <a:stretch/>
        </p:blipFill>
        <p:spPr>
          <a:xfrm>
            <a:off x="7543776" y="6899512"/>
            <a:ext cx="3743461" cy="34282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96BD71-FEDA-9AD8-9138-B277218C03B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"/>
          <a:stretch/>
        </p:blipFill>
        <p:spPr>
          <a:xfrm>
            <a:off x="7553716" y="0"/>
            <a:ext cx="3743461" cy="3429000"/>
          </a:xfrm>
          <a:prstGeom prst="rect">
            <a:avLst/>
          </a:prstGeom>
        </p:spPr>
      </p:pic>
      <p:sp>
        <p:nvSpPr>
          <p:cNvPr id="23" name="TextBox 12">
            <a:extLst>
              <a:ext uri="{FF2B5EF4-FFF2-40B4-BE49-F238E27FC236}">
                <a16:creationId xmlns:a16="http://schemas.microsoft.com/office/drawing/2014/main" id="{47E4C785-B681-7446-49E9-C14B593175AC}"/>
              </a:ext>
            </a:extLst>
          </p:cNvPr>
          <p:cNvSpPr txBox="1"/>
          <p:nvPr/>
        </p:nvSpPr>
        <p:spPr>
          <a:xfrm>
            <a:off x="1060655" y="5867344"/>
            <a:ext cx="5583832" cy="1490793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>
              <a:lnSpc>
                <a:spcPts val="3900"/>
              </a:lnSpc>
            </a:pPr>
            <a:r>
              <a:rPr dirty="0" lang="en-US" sz="2800">
                <a:solidFill>
                  <a:srgbClr val="FFFFFF"/>
                </a:solidFill>
                <a:latin typeface="Titillium Web"/>
              </a:rPr>
              <a:t>Project Guide-</a:t>
            </a:r>
          </a:p>
          <a:p>
            <a:pPr>
              <a:lnSpc>
                <a:spcPts val="3900"/>
              </a:lnSpc>
            </a:pPr>
            <a:r>
              <a:rPr b="1" dirty="0" lang="en-US" sz="3000">
                <a:solidFill>
                  <a:srgbClr val="FFFFFF"/>
                </a:solidFill>
                <a:latin typeface="Titillium Web"/>
              </a:rPr>
              <a:t>Mrs. Prachi Arora</a:t>
            </a:r>
          </a:p>
          <a:p>
            <a:pPr>
              <a:lnSpc>
                <a:spcPts val="3900"/>
              </a:lnSpc>
            </a:pPr>
            <a:r>
              <a:rPr dirty="0" lang="en-US" sz="2400">
                <a:solidFill>
                  <a:srgbClr val="FFFFFF"/>
                </a:solidFill>
                <a:latin typeface="Titillium Web"/>
              </a:rPr>
              <a:t>Lecturer at SBMP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EEFF4E4-C619-3B1C-3AFC-6BD3DB7BE6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1615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423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687907" y="-1404077"/>
            <a:ext cx="16397639" cy="13595134"/>
          </a:xfrm>
          <a:custGeom>
            <a:avLst/>
            <a:gdLst/>
            <a:ahLst/>
            <a:cxnLst/>
            <a:rect l="l" t="t" r="r" b="b"/>
            <a:pathLst>
              <a:path w="16397639" h="13595134">
                <a:moveTo>
                  <a:pt x="0" y="0"/>
                </a:moveTo>
                <a:lnTo>
                  <a:pt x="16397639" y="0"/>
                </a:lnTo>
                <a:lnTo>
                  <a:pt x="16397639" y="13595133"/>
                </a:lnTo>
                <a:lnTo>
                  <a:pt x="0" y="13595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681856" y="990600"/>
            <a:ext cx="300605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Titillium Web Bold"/>
              </a:rPr>
              <a:t>  PICFOLIO</a:t>
            </a:r>
          </a:p>
        </p:txBody>
      </p:sp>
      <p:sp>
        <p:nvSpPr>
          <p:cNvPr id="4" name="Freeform 4"/>
          <p:cNvSpPr/>
          <p:nvPr/>
        </p:nvSpPr>
        <p:spPr>
          <a:xfrm>
            <a:off x="10942588" y="-819225"/>
            <a:ext cx="6765196" cy="10677422"/>
          </a:xfrm>
          <a:custGeom>
            <a:avLst/>
            <a:gdLst/>
            <a:ahLst/>
            <a:cxnLst/>
            <a:rect l="l" t="t" r="r" b="b"/>
            <a:pathLst>
              <a:path w="6765196" h="10677422">
                <a:moveTo>
                  <a:pt x="0" y="0"/>
                </a:moveTo>
                <a:lnTo>
                  <a:pt x="6765196" y="0"/>
                </a:lnTo>
                <a:lnTo>
                  <a:pt x="6765196" y="10677421"/>
                </a:lnTo>
                <a:lnTo>
                  <a:pt x="0" y="10677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835" b="-4971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4321503"/>
            <a:ext cx="8857987" cy="2666417"/>
            <a:chOff x="0" y="0"/>
            <a:chExt cx="11810650" cy="3555223"/>
          </a:xfrm>
        </p:grpSpPr>
        <p:sp>
          <p:nvSpPr>
            <p:cNvPr id="6" name="TextBox 6"/>
            <p:cNvSpPr txBox="1"/>
            <p:nvPr/>
          </p:nvSpPr>
          <p:spPr>
            <a:xfrm>
              <a:off x="0" y="95250"/>
              <a:ext cx="11810650" cy="20112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440"/>
                </a:lnSpc>
              </a:pPr>
              <a:r>
                <a:rPr lang="en-US" sz="10400">
                  <a:solidFill>
                    <a:srgbClr val="FFFFFF"/>
                  </a:solidFill>
                  <a:latin typeface="Titillium Web Bold"/>
                </a:rPr>
                <a:t>Thank You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26498"/>
              <a:ext cx="11810650" cy="1228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tillium Web"/>
                </a:rPr>
                <a:t>“I don’t trust words. I trust pictures.”</a:t>
              </a:r>
            </a:p>
            <a:p>
              <a:pPr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Titillium Web"/>
                </a:rPr>
                <a:t>– Gilles Peress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1028700"/>
            <a:ext cx="611789" cy="611789"/>
          </a:xfrm>
          <a:custGeom>
            <a:avLst/>
            <a:gdLst/>
            <a:ahLst/>
            <a:cxnLst/>
            <a:rect l="l" t="t" r="r" b="b"/>
            <a:pathLst>
              <a:path w="611789" h="611789">
                <a:moveTo>
                  <a:pt x="0" y="0"/>
                </a:moveTo>
                <a:lnTo>
                  <a:pt x="611789" y="0"/>
                </a:lnTo>
                <a:lnTo>
                  <a:pt x="611789" y="611789"/>
                </a:lnTo>
                <a:lnTo>
                  <a:pt x="0" y="6117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pic>
        <p:nvPicPr>
          <p:cNvPr id="4098" name="Picture 2" descr="Free Images : person, girl, woman, female, model, fashion, blue, lady,  hairstyle, smile, long hair, face, dress, eye, head, skin, beauty, blond,  photo shoot, brown hair, portrait photography 5184x3456 - - 911371 -">
            <a:extLst>
              <a:ext uri="{FF2B5EF4-FFF2-40B4-BE49-F238E27FC236}">
                <a16:creationId xmlns:a16="http://schemas.microsoft.com/office/drawing/2014/main" id="{3152EB7F-0C65-E68B-9077-B3619B17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200" y="2643303"/>
            <a:ext cx="2819400" cy="1876183"/>
          </a:xfrm>
          <a:prstGeom prst="roundRect">
            <a:avLst>
              <a:gd name="adj" fmla="val 7468"/>
            </a:avLst>
          </a:prstGeom>
          <a:noFill/>
          <a:effectLst>
            <a:outerShdw blurRad="558800" dist="38100" dir="8100000" sx="109000" sy="109000" algn="tr" rotWithShape="0">
              <a:prstClr val="black">
                <a:alpha val="89000"/>
              </a:prstClr>
            </a:outerShd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We Are One Matching Family Tees">
            <a:extLst>
              <a:ext uri="{FF2B5EF4-FFF2-40B4-BE49-F238E27FC236}">
                <a16:creationId xmlns:a16="http://schemas.microsoft.com/office/drawing/2014/main" id="{C2D0CA86-14A5-EF71-984F-43D894BF0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400" y="6975772"/>
            <a:ext cx="3047418" cy="3047418"/>
          </a:xfrm>
          <a:prstGeom prst="roundRect">
            <a:avLst>
              <a:gd name="adj" fmla="val 8418"/>
            </a:avLst>
          </a:prstGeom>
          <a:noFill/>
          <a:effectLst>
            <a:outerShdw blurRad="317500" dist="38100" dir="2700000" sx="112000" sy="112000" algn="tl" rotWithShape="0">
              <a:prstClr val="black">
                <a:alpha val="53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9537" t="-125263" r="-60884" b="-777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27491" y="4821199"/>
            <a:ext cx="15265779" cy="12406915"/>
          </a:xfrm>
          <a:custGeom>
            <a:avLst/>
            <a:gdLst/>
            <a:ahLst/>
            <a:cxnLst/>
            <a:rect l="l" t="t" r="r" b="b"/>
            <a:pathLst>
              <a:path w="15265779" h="12406915">
                <a:moveTo>
                  <a:pt x="0" y="0"/>
                </a:moveTo>
                <a:lnTo>
                  <a:pt x="15265779" y="0"/>
                </a:lnTo>
                <a:lnTo>
                  <a:pt x="15265779" y="12406915"/>
                </a:lnTo>
                <a:lnTo>
                  <a:pt x="0" y="12406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CC090-EFB3-A22F-7C85-63AD7C4076C4}"/>
              </a:ext>
            </a:extLst>
          </p:cNvPr>
          <p:cNvGrpSpPr/>
          <p:nvPr/>
        </p:nvGrpSpPr>
        <p:grpSpPr>
          <a:xfrm>
            <a:off x="4419600" y="3349333"/>
            <a:ext cx="9940262" cy="2943731"/>
            <a:chOff x="3166138" y="3750942"/>
            <a:chExt cx="9940262" cy="2943731"/>
          </a:xfrm>
        </p:grpSpPr>
        <p:sp>
          <p:nvSpPr>
            <p:cNvPr id="5" name="Freeform 5"/>
            <p:cNvSpPr/>
            <p:nvPr/>
          </p:nvSpPr>
          <p:spPr>
            <a:xfrm>
              <a:off x="3166138" y="3965760"/>
              <a:ext cx="2728913" cy="2728913"/>
            </a:xfrm>
            <a:custGeom>
              <a:avLst/>
              <a:gdLst/>
              <a:ahLst/>
              <a:cxnLst/>
              <a:rect l="l" t="t" r="r" b="b"/>
              <a:pathLst>
                <a:path w="3638550" h="3638550">
                  <a:moveTo>
                    <a:pt x="0" y="0"/>
                  </a:moveTo>
                  <a:lnTo>
                    <a:pt x="3638550" y="0"/>
                  </a:lnTo>
                  <a:lnTo>
                    <a:pt x="3638550" y="3638550"/>
                  </a:lnTo>
                  <a:lnTo>
                    <a:pt x="0" y="3638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282842" y="3750942"/>
              <a:ext cx="6823558" cy="24622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9199"/>
                </a:lnSpc>
              </a:pPr>
              <a:r>
                <a:rPr lang="en-US" sz="15999" dirty="0" err="1">
                  <a:solidFill>
                    <a:srgbClr val="FFFFFF"/>
                  </a:solidFill>
                  <a:latin typeface="Titillium Web" panose="00000500000000000000" pitchFamily="2" charset="0"/>
                </a:rPr>
                <a:t>PicFolio</a:t>
              </a:r>
              <a:endParaRPr lang="en-US" sz="15999" dirty="0">
                <a:solidFill>
                  <a:srgbClr val="FFFFFF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282842" y="6019295"/>
              <a:ext cx="6747358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 dirty="0">
                  <a:solidFill>
                    <a:srgbClr val="FFFFFF"/>
                  </a:solidFill>
                  <a:latin typeface="Titillium Web"/>
                </a:rPr>
                <a:t>Home for all your memories...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9557991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>
            <a:extLst>
              <a:ext uri="{FF2B5EF4-FFF2-40B4-BE49-F238E27FC236}">
                <a16:creationId xmlns:a16="http://schemas.microsoft.com/office/drawing/2014/main" id="{E68343FA-FF5A-9A3B-4F37-93158DE78544}"/>
              </a:ext>
            </a:extLst>
          </p:cNvPr>
          <p:cNvSpPr/>
          <p:nvPr/>
        </p:nvSpPr>
        <p:spPr>
          <a:xfrm>
            <a:off x="7695434" y="4556276"/>
            <a:ext cx="587224" cy="587224"/>
          </a:xfrm>
          <a:custGeom>
            <a:avLst/>
            <a:gdLst/>
            <a:ahLst/>
            <a:cxnLst/>
            <a:rect l="l" t="t" r="r" b="b"/>
            <a:pathLst>
              <a:path w="587224" h="587224">
                <a:moveTo>
                  <a:pt x="0" y="0"/>
                </a:moveTo>
                <a:lnTo>
                  <a:pt x="587224" y="0"/>
                </a:lnTo>
                <a:lnTo>
                  <a:pt x="587224" y="587223"/>
                </a:lnTo>
                <a:lnTo>
                  <a:pt x="0" y="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A6F89F38-96D8-7893-0904-8F4BC499C15E}"/>
              </a:ext>
            </a:extLst>
          </p:cNvPr>
          <p:cNvSpPr txBox="1"/>
          <p:nvPr/>
        </p:nvSpPr>
        <p:spPr>
          <a:xfrm>
            <a:off x="8379256" y="4580648"/>
            <a:ext cx="1529487" cy="481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Titillium Web Bold"/>
              </a:rPr>
              <a:t>PICFOLIO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50CA672-545D-4B1E-E97B-025B7591D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60000">
            <a:off x="7385301" y="-1188392"/>
            <a:ext cx="13544043" cy="12346151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3403264">
            <a:off x="-5959949" y="309775"/>
            <a:ext cx="17010409" cy="12927911"/>
          </a:xfrm>
          <a:custGeom>
            <a:avLst/>
            <a:gdLst/>
            <a:ahLst/>
            <a:cxnLst/>
            <a:rect l="l" t="t" r="r" b="b"/>
            <a:pathLst>
              <a:path w="17010409" h="12927911">
                <a:moveTo>
                  <a:pt x="0" y="0"/>
                </a:moveTo>
                <a:lnTo>
                  <a:pt x="17010409" y="0"/>
                </a:lnTo>
                <a:lnTo>
                  <a:pt x="17010409" y="12927910"/>
                </a:lnTo>
                <a:lnTo>
                  <a:pt x="0" y="129279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3" name="TextBox 3"/>
          <p:cNvSpPr txBox="1"/>
          <p:nvPr/>
        </p:nvSpPr>
        <p:spPr>
          <a:xfrm>
            <a:off x="1028700" y="4479859"/>
            <a:ext cx="5713582" cy="1019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59"/>
              </a:lnSpc>
            </a:pPr>
            <a:r>
              <a:rPr lang="en-US" sz="6799">
                <a:solidFill>
                  <a:srgbClr val="FFFFFF"/>
                </a:solidFill>
                <a:latin typeface="Titillium Web Bold"/>
              </a:rPr>
              <a:t>Did you know?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969169" y="5100917"/>
            <a:ext cx="6508727" cy="1566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77"/>
              </a:lnSpc>
            </a:pPr>
            <a:r>
              <a:rPr lang="en-US" sz="3136" dirty="0">
                <a:solidFill>
                  <a:srgbClr val="FFFFFF"/>
                </a:solidFill>
                <a:effectLst>
                  <a:outerShdw blurRad="1270000" algn="tl" rotWithShape="0">
                    <a:schemeClr val="tx1"/>
                  </a:outerShdw>
                </a:effectLst>
                <a:latin typeface="Titillium Web Semi-Bold"/>
              </a:rPr>
              <a:t>1.81 trillion photos are taken worldwide every year, which equals  5.0 billion per day.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940594" y="9728385"/>
            <a:ext cx="622535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8940594" y="2307016"/>
            <a:ext cx="6757932" cy="271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96"/>
              </a:lnSpc>
            </a:pPr>
            <a:r>
              <a:rPr lang="en-US" sz="10400" dirty="0">
                <a:solidFill>
                  <a:srgbClr val="FA643F"/>
                </a:solidFill>
                <a:effectLst>
                  <a:outerShdw blurRad="63500" dist="101600" dir="2400000" algn="tl" rotWithShape="0">
                    <a:prstClr val="black"/>
                  </a:outerShdw>
                </a:effectLst>
                <a:latin typeface="Titillium Web Bold"/>
              </a:rPr>
              <a:t>57,000 photos/sec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B7EC430-FEED-FA48-7F09-3877A3F3B1CD}"/>
              </a:ext>
            </a:extLst>
          </p:cNvPr>
          <p:cNvSpPr/>
          <p:nvPr/>
        </p:nvSpPr>
        <p:spPr>
          <a:xfrm>
            <a:off x="15618488" y="395422"/>
            <a:ext cx="587224" cy="587224"/>
          </a:xfrm>
          <a:custGeom>
            <a:avLst/>
            <a:gdLst/>
            <a:ahLst/>
            <a:cxnLst/>
            <a:rect l="l" t="t" r="r" b="b"/>
            <a:pathLst>
              <a:path w="587224" h="587224">
                <a:moveTo>
                  <a:pt x="0" y="0"/>
                </a:moveTo>
                <a:lnTo>
                  <a:pt x="587224" y="0"/>
                </a:lnTo>
                <a:lnTo>
                  <a:pt x="587224" y="587223"/>
                </a:lnTo>
                <a:lnTo>
                  <a:pt x="0" y="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0232D-8918-7269-DF37-D29E5338D6C2}"/>
              </a:ext>
            </a:extLst>
          </p:cNvPr>
          <p:cNvSpPr txBox="1"/>
          <p:nvPr/>
        </p:nvSpPr>
        <p:spPr>
          <a:xfrm>
            <a:off x="16302310" y="419794"/>
            <a:ext cx="15294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Titillium Web Bold"/>
              </a:rPr>
              <a:t>PICFOLIO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361222" flipH="1">
            <a:off x="8754096" y="-4985654"/>
            <a:ext cx="17010409" cy="12927911"/>
          </a:xfrm>
          <a:custGeom>
            <a:avLst/>
            <a:gdLst/>
            <a:ahLst/>
            <a:cxnLst/>
            <a:rect l="l" t="t" r="r" b="b"/>
            <a:pathLst>
              <a:path w="17010409" h="12927911">
                <a:moveTo>
                  <a:pt x="17010408" y="0"/>
                </a:moveTo>
                <a:lnTo>
                  <a:pt x="0" y="0"/>
                </a:lnTo>
                <a:lnTo>
                  <a:pt x="0" y="12927911"/>
                </a:lnTo>
                <a:lnTo>
                  <a:pt x="17010408" y="12927911"/>
                </a:lnTo>
                <a:lnTo>
                  <a:pt x="1701040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734421"/>
              </p:ext>
            </p:extLst>
          </p:nvPr>
        </p:nvGraphicFramePr>
        <p:xfrm>
          <a:off x="1023938" y="6229350"/>
          <a:ext cx="10853550" cy="3028950"/>
        </p:xfrm>
        <a:graphic>
          <a:graphicData uri="http://schemas.openxmlformats.org/drawingml/2006/table">
            <a:tbl>
              <a:tblPr/>
              <a:tblGrid>
                <a:gridCol w="3657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22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336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8950">
                <a:tc>
                  <a:txBody>
                    <a:bodyPr/>
                    <a:lstStyle/>
                    <a:p>
                      <a:pPr algn="l">
                        <a:lnSpc>
                          <a:spcPts val="7280"/>
                        </a:lnSpc>
                        <a:defRPr/>
                      </a:pPr>
                      <a:r>
                        <a:rPr lang="en-US" sz="5600" dirty="0">
                          <a:solidFill>
                            <a:srgbClr val="FA643F"/>
                          </a:solidFill>
                          <a:latin typeface="Titillium Web Bold"/>
                        </a:rPr>
                        <a:t>01</a:t>
                      </a:r>
                      <a:endParaRPr lang="en-US" sz="1100" dirty="0"/>
                    </a:p>
                    <a:p>
                      <a:pPr>
                        <a:lnSpc>
                          <a:spcPts val="3900"/>
                        </a:lnSpc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Titillium Web"/>
                        </a:rPr>
                        <a:t>Storage Issue</a:t>
                      </a:r>
                    </a:p>
                    <a:p>
                      <a:pPr>
                        <a:lnSpc>
                          <a:spcPts val="3900"/>
                        </a:lnSpc>
                      </a:pPr>
                      <a:r>
                        <a:rPr lang="en-US" sz="3000" b="0" dirty="0">
                          <a:solidFill>
                            <a:srgbClr val="FFFFFF"/>
                          </a:solidFill>
                          <a:latin typeface="Titillium Web"/>
                        </a:rPr>
                        <a:t>Only 15 GB free</a:t>
                      </a:r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7280"/>
                        </a:lnSpc>
                        <a:defRPr/>
                      </a:pPr>
                      <a:r>
                        <a:rPr lang="en-US" sz="5600" dirty="0">
                          <a:solidFill>
                            <a:srgbClr val="FA643F"/>
                          </a:solidFill>
                          <a:latin typeface="Titillium Web Bold"/>
                        </a:rPr>
                        <a:t>02</a:t>
                      </a:r>
                      <a:endParaRPr lang="en-US" sz="1100" dirty="0"/>
                    </a:p>
                    <a:p>
                      <a:pPr>
                        <a:lnSpc>
                          <a:spcPts val="3900"/>
                        </a:lnSpc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Titillium Web"/>
                        </a:rPr>
                        <a:t>Privacy Issues</a:t>
                      </a:r>
                    </a:p>
                    <a:p>
                      <a:pPr>
                        <a:lnSpc>
                          <a:spcPts val="3900"/>
                        </a:lnSpc>
                      </a:pPr>
                      <a:r>
                        <a:rPr lang="en-US" sz="3000" b="0" dirty="0">
                          <a:solidFill>
                            <a:srgbClr val="FFFFFF"/>
                          </a:solidFill>
                          <a:latin typeface="Titillium Web"/>
                        </a:rPr>
                        <a:t>Data leaks / hacks</a:t>
                      </a:r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7280"/>
                        </a:lnSpc>
                        <a:defRPr/>
                      </a:pPr>
                      <a:r>
                        <a:rPr lang="en-US" sz="5600" dirty="0">
                          <a:solidFill>
                            <a:srgbClr val="FA643F"/>
                          </a:solidFill>
                          <a:latin typeface="Titillium Web Bold"/>
                        </a:rPr>
                        <a:t>03</a:t>
                      </a:r>
                      <a:endParaRPr lang="en-US" sz="1100" dirty="0"/>
                    </a:p>
                    <a:p>
                      <a:pPr>
                        <a:lnSpc>
                          <a:spcPts val="3900"/>
                        </a:lnSpc>
                      </a:pPr>
                      <a:r>
                        <a:rPr lang="en-US" sz="3000" b="1" dirty="0">
                          <a:solidFill>
                            <a:srgbClr val="FFFFFF"/>
                          </a:solidFill>
                          <a:latin typeface="Titillium Web"/>
                        </a:rPr>
                        <a:t>Quality Deterioration</a:t>
                      </a:r>
                    </a:p>
                    <a:p>
                      <a:pPr>
                        <a:lnSpc>
                          <a:spcPts val="3900"/>
                        </a:lnSpc>
                      </a:pPr>
                      <a:r>
                        <a:rPr lang="en-US" sz="3000" b="0" dirty="0">
                          <a:solidFill>
                            <a:srgbClr val="FFFFFF"/>
                          </a:solidFill>
                          <a:latin typeface="Titillium Web"/>
                        </a:rPr>
                        <a:t>Image compression</a:t>
                      </a:r>
                    </a:p>
                  </a:txBody>
                  <a:tcPr marL="190500" marR="190500" marT="190500" marB="190500">
                    <a:lnL w="19050" cap="flat" cmpd="sng" algn="ctr">
                      <a:solidFill>
                        <a:srgbClr val="6D2B1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9997695" y="1047750"/>
            <a:ext cx="392597" cy="39259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8919551" y="-957469"/>
            <a:ext cx="11268488" cy="11268488"/>
          </a:xfrm>
          <a:custGeom>
            <a:avLst/>
            <a:gdLst/>
            <a:ahLst/>
            <a:cxnLst/>
            <a:rect l="l" t="t" r="r" b="b"/>
            <a:pathLst>
              <a:path w="11268488" h="11268488">
                <a:moveTo>
                  <a:pt x="0" y="0"/>
                </a:moveTo>
                <a:lnTo>
                  <a:pt x="11268487" y="0"/>
                </a:lnTo>
                <a:lnTo>
                  <a:pt x="11268487" y="11268488"/>
                </a:lnTo>
                <a:lnTo>
                  <a:pt x="0" y="11268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3938" y="1339299"/>
            <a:ext cx="7890851" cy="295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0"/>
              </a:lnSpc>
            </a:pPr>
            <a:r>
              <a:rPr lang="en-US" sz="10400" dirty="0">
                <a:solidFill>
                  <a:srgbClr val="FFFFFF"/>
                </a:solidFill>
                <a:latin typeface="Titillium Web Bold"/>
              </a:rPr>
              <a:t>Problems with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3BD53704-BE04-4A88-3915-A7C99BCBD97E}"/>
              </a:ext>
            </a:extLst>
          </p:cNvPr>
          <p:cNvSpPr/>
          <p:nvPr/>
        </p:nvSpPr>
        <p:spPr>
          <a:xfrm>
            <a:off x="15618488" y="395422"/>
            <a:ext cx="587224" cy="587224"/>
          </a:xfrm>
          <a:custGeom>
            <a:avLst/>
            <a:gdLst/>
            <a:ahLst/>
            <a:cxnLst/>
            <a:rect l="l" t="t" r="r" b="b"/>
            <a:pathLst>
              <a:path w="587224" h="587224">
                <a:moveTo>
                  <a:pt x="0" y="0"/>
                </a:moveTo>
                <a:lnTo>
                  <a:pt x="587224" y="0"/>
                </a:lnTo>
                <a:lnTo>
                  <a:pt x="587224" y="587223"/>
                </a:lnTo>
                <a:lnTo>
                  <a:pt x="0" y="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F669C54D-DD3B-16A4-67C4-DEC195D0C4EB}"/>
              </a:ext>
            </a:extLst>
          </p:cNvPr>
          <p:cNvSpPr txBox="1"/>
          <p:nvPr/>
        </p:nvSpPr>
        <p:spPr>
          <a:xfrm>
            <a:off x="16302310" y="419794"/>
            <a:ext cx="15294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Titillium Web Bold"/>
              </a:rPr>
              <a:t>PICFOLIO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9C0314-8A66-4566-4C3E-21D22778F971}"/>
              </a:ext>
            </a:extLst>
          </p:cNvPr>
          <p:cNvSpPr txBox="1"/>
          <p:nvPr/>
        </p:nvSpPr>
        <p:spPr>
          <a:xfrm>
            <a:off x="3866500" y="2083438"/>
            <a:ext cx="258421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600" dirty="0">
                <a:solidFill>
                  <a:srgbClr val="FFFFFF"/>
                </a:solidFill>
                <a:latin typeface="Titillium Web Bold"/>
              </a:rPr>
              <a:t>☁︎</a:t>
            </a:r>
            <a:endParaRPr lang="en-IN" sz="19600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3">
            <a:extLst>
              <a:ext uri="{FF2B5EF4-FFF2-40B4-BE49-F238E27FC236}">
                <a16:creationId xmlns:a16="http://schemas.microsoft.com/office/drawing/2014/main" id="{8EF4D99D-9546-5802-5426-0165C59E7895}"/>
              </a:ext>
            </a:extLst>
          </p:cNvPr>
          <p:cNvSpPr/>
          <p:nvPr/>
        </p:nvSpPr>
        <p:spPr>
          <a:xfrm rot="12811673">
            <a:off x="12248930" y="-4779640"/>
            <a:ext cx="12995022" cy="10561408"/>
          </a:xfrm>
          <a:custGeom>
            <a:avLst/>
            <a:gdLst/>
            <a:ahLst/>
            <a:cxnLst/>
            <a:rect b="b" l="l" r="r" t="t"/>
            <a:pathLst>
              <a:path h="10561408" w="12995022">
                <a:moveTo>
                  <a:pt x="0" y="0"/>
                </a:moveTo>
                <a:lnTo>
                  <a:pt x="12995022" y="0"/>
                </a:lnTo>
                <a:lnTo>
                  <a:pt x="12995022" y="10561409"/>
                </a:lnTo>
                <a:lnTo>
                  <a:pt x="0" y="10561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1085850"/>
            <a:ext cx="8115300" cy="1154162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>
              <a:lnSpc>
                <a:spcPts val="8800"/>
              </a:lnSpc>
            </a:pPr>
            <a:r>
              <a:rPr dirty="0" lang="en-US" sz="8000">
                <a:solidFill>
                  <a:srgbClr val="FFFFFF"/>
                </a:solidFill>
                <a:latin typeface="Titillium Web Bold"/>
              </a:rPr>
              <a:t>We’re DIFFERENT</a:t>
            </a:r>
          </a:p>
        </p:txBody>
      </p:sp>
      <p:pic>
        <p:nvPicPr>
          <p:cNvPr descr="5 Things a Real Man Does for His Family - All Pro Dad" id="1026" name="Picture 2">
            <a:extLst>
              <a:ext uri="{FF2B5EF4-FFF2-40B4-BE49-F238E27FC236}">
                <a16:creationId xmlns:a16="http://schemas.microsoft.com/office/drawing/2014/main" id="{39700A3D-ACC5-D2C6-98D7-F8217CD9DD17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cstate="print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/>
          <a:stretch/>
        </p:blipFill>
        <p:spPr bwMode="auto">
          <a:xfrm>
            <a:off x="7147936" y="4798070"/>
            <a:ext cx="3992128" cy="3581400"/>
          </a:xfrm>
          <a:prstGeom prst="roundRect">
            <a:avLst>
              <a:gd fmla="val 6121" name="adj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Cute Cartoon Cloud, Kawaii Weather Illustrations for Kids 24190108 PNG" id="1036" name="Picture 12">
            <a:extLst>
              <a:ext uri="{FF2B5EF4-FFF2-40B4-BE49-F238E27FC236}">
                <a16:creationId xmlns:a16="http://schemas.microsoft.com/office/drawing/2014/main" id="{084B4D30-A8A6-14DB-DE50-8CB16597FA87}"/>
              </a:ext>
            </a:extLst>
          </p:cNvPr>
          <p:cNvPicPr>
            <a:picLocks noChangeArrowheads="1" noChangeAspect="1"/>
          </p:cNvPicPr>
          <p:nvPr/>
        </p:nvPicPr>
        <p:blipFill>
          <a:blip cstate="print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909841"/>
            <a:ext cx="4495800" cy="33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White Arrow PNG, White Arrow Transparent Background - FreeIconsPNG" id="1038" name="Picture 14">
            <a:extLst>
              <a:ext uri="{FF2B5EF4-FFF2-40B4-BE49-F238E27FC236}">
                <a16:creationId xmlns:a16="http://schemas.microsoft.com/office/drawing/2014/main" id="{B405233C-B41A-9346-6FFB-01050B968526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rot="-1020000">
            <a:off x="2319312" y="3425849"/>
            <a:ext cx="6410375" cy="274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White Arrow PNG, White Arrow Transparent Background - FreeIconsPNG" id="10" name="Picture 14">
            <a:extLst>
              <a:ext uri="{FF2B5EF4-FFF2-40B4-BE49-F238E27FC236}">
                <a16:creationId xmlns:a16="http://schemas.microsoft.com/office/drawing/2014/main" id="{E88A598E-95E1-35D0-D252-4AB487821745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0000">
            <a:off x="9520212" y="3425849"/>
            <a:ext cx="6410375" cy="274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External Hard Drive Recovery - Lost Data Recovery from External Hard Disk -  Techchef" id="1044" name="Picture 20">
            <a:extLst>
              <a:ext uri="{FF2B5EF4-FFF2-40B4-BE49-F238E27FC236}">
                <a16:creationId xmlns:a16="http://schemas.microsoft.com/office/drawing/2014/main" id="{1A8A1FD6-7C82-C0D1-223A-FE8176FA14B2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379" y="4981162"/>
            <a:ext cx="3416157" cy="341615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972C34-D4E4-8FD6-979A-313D4A3C2FD4}"/>
              </a:ext>
            </a:extLst>
          </p:cNvPr>
          <p:cNvPicPr>
            <a:picLocks noChangeAspect="1"/>
          </p:cNvPicPr>
          <p:nvPr/>
        </p:nvPicPr>
        <p:blipFill>
          <a:blip cstate="print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6888" y="6740083"/>
            <a:ext cx="2908519" cy="18090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29AC7C-4E4D-24CD-5DE4-BF3BCE46E1F1}"/>
              </a:ext>
            </a:extLst>
          </p:cNvPr>
          <p:cNvPicPr>
            <a:picLocks noChangeAspect="1"/>
          </p:cNvPicPr>
          <p:nvPr/>
        </p:nvPicPr>
        <p:blipFill>
          <a:blip cstate="print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275" y="6258569"/>
            <a:ext cx="3638185" cy="3638185"/>
          </a:xfrm>
          <a:prstGeom prst="rect">
            <a:avLst/>
          </a:prstGeom>
        </p:spPr>
      </p:pic>
      <p:sp>
        <p:nvSpPr>
          <p:cNvPr id="21" name="TextBox 4">
            <a:extLst>
              <a:ext uri="{FF2B5EF4-FFF2-40B4-BE49-F238E27FC236}">
                <a16:creationId xmlns:a16="http://schemas.microsoft.com/office/drawing/2014/main" id="{531DA1D6-8AAF-554D-3DF2-47AF3A3CD1C8}"/>
              </a:ext>
            </a:extLst>
          </p:cNvPr>
          <p:cNvSpPr txBox="1"/>
          <p:nvPr/>
        </p:nvSpPr>
        <p:spPr>
          <a:xfrm>
            <a:off x="2259928" y="8590782"/>
            <a:ext cx="2033343" cy="107721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>
              <a:lnSpc>
                <a:spcPts val="8800"/>
              </a:lnSpc>
            </a:pPr>
            <a:r>
              <a:rPr dirty="0" lang="en-US" sz="6000">
                <a:solidFill>
                  <a:srgbClr val="FFFFFF"/>
                </a:solidFill>
                <a:latin typeface="Titillium Web Bold"/>
              </a:rPr>
              <a:t>Cloud</a:t>
            </a:r>
          </a:p>
        </p:txBody>
      </p:sp>
      <p:sp>
        <p:nvSpPr>
          <p:cNvPr id="22" name="TextBox 4">
            <a:extLst>
              <a:ext uri="{FF2B5EF4-FFF2-40B4-BE49-F238E27FC236}">
                <a16:creationId xmlns:a16="http://schemas.microsoft.com/office/drawing/2014/main" id="{D81191E3-2BFA-E198-C7E7-B377B6659CA6}"/>
              </a:ext>
            </a:extLst>
          </p:cNvPr>
          <p:cNvSpPr txBox="1"/>
          <p:nvPr/>
        </p:nvSpPr>
        <p:spPr>
          <a:xfrm>
            <a:off x="13618735" y="8586682"/>
            <a:ext cx="2033343" cy="1077218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>
              <a:lnSpc>
                <a:spcPts val="8800"/>
              </a:lnSpc>
            </a:pPr>
            <a:r>
              <a:rPr dirty="0" lang="en-US" sz="6000">
                <a:solidFill>
                  <a:srgbClr val="FFFFFF"/>
                </a:solidFill>
                <a:latin typeface="Titillium Web Bold"/>
              </a:rPr>
              <a:t>Local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D7E0A998-05D8-F657-A40D-6B8AFB9044F3}"/>
              </a:ext>
            </a:extLst>
          </p:cNvPr>
          <p:cNvSpPr txBox="1"/>
          <p:nvPr/>
        </p:nvSpPr>
        <p:spPr>
          <a:xfrm>
            <a:off x="2338952" y="9107885"/>
            <a:ext cx="1875293" cy="1000274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>
              <a:lnSpc>
                <a:spcPts val="8800"/>
              </a:lnSpc>
            </a:pPr>
            <a:r>
              <a:rPr dirty="0" lang="en-US" sz="4000">
                <a:solidFill>
                  <a:srgbClr val="FFFFFF"/>
                </a:solidFill>
                <a:latin typeface="Titillium Web Bold"/>
              </a:rPr>
              <a:t>Storage</a:t>
            </a:r>
          </a:p>
        </p:txBody>
      </p:sp>
      <p:sp>
        <p:nvSpPr>
          <p:cNvPr id="24" name="TextBox 4">
            <a:extLst>
              <a:ext uri="{FF2B5EF4-FFF2-40B4-BE49-F238E27FC236}">
                <a16:creationId xmlns:a16="http://schemas.microsoft.com/office/drawing/2014/main" id="{DE9B62F7-41C3-97F1-41C0-C5F010199553}"/>
              </a:ext>
            </a:extLst>
          </p:cNvPr>
          <p:cNvSpPr txBox="1"/>
          <p:nvPr/>
        </p:nvSpPr>
        <p:spPr>
          <a:xfrm>
            <a:off x="13618735" y="9137834"/>
            <a:ext cx="1875293" cy="1000274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>
              <a:lnSpc>
                <a:spcPts val="8800"/>
              </a:lnSpc>
            </a:pPr>
            <a:r>
              <a:rPr dirty="0" lang="en-US" sz="4000">
                <a:solidFill>
                  <a:srgbClr val="FFFFFF"/>
                </a:solidFill>
                <a:latin typeface="Titillium Web Bold"/>
              </a:rPr>
              <a:t>Storage</a:t>
            </a:r>
          </a:p>
        </p:txBody>
      </p:sp>
      <p:pic>
        <p:nvPicPr>
          <p:cNvPr descr="Google Photos - Apps on Google Play" id="1052" name="Picture 28">
            <a:extLst>
              <a:ext uri="{FF2B5EF4-FFF2-40B4-BE49-F238E27FC236}">
                <a16:creationId xmlns:a16="http://schemas.microsoft.com/office/drawing/2014/main" id="{4999C49B-7A06-ECA3-5795-AD471BE2C20A}"/>
              </a:ext>
            </a:extLst>
          </p:cNvPr>
          <p:cNvPicPr>
            <a:picLocks noChangeArrowheads="1" noChangeAspect="1"/>
          </p:cNvPicPr>
          <p:nvPr/>
        </p:nvPicPr>
        <p:blipFill>
          <a:blip cstate="print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53" y="2533457"/>
            <a:ext cx="1536955" cy="15369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Amazon Photos - Apps on Google Play" id="1054" name="Picture 30">
            <a:extLst>
              <a:ext uri="{FF2B5EF4-FFF2-40B4-BE49-F238E27FC236}">
                <a16:creationId xmlns:a16="http://schemas.microsoft.com/office/drawing/2014/main" id="{B155E8C8-1DAB-1ED6-7469-A508FF72E775}"/>
              </a:ext>
            </a:extLst>
          </p:cNvPr>
          <p:cNvPicPr>
            <a:picLocks noChangeArrowheads="1" noChangeAspect="1"/>
          </p:cNvPicPr>
          <p:nvPr/>
        </p:nvPicPr>
        <p:blipFill>
          <a:blip cstate="print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218" y="2563094"/>
            <a:ext cx="1536955" cy="15369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How to Check How Much OneDrive Storage You Have Left" id="1056" name="Picture 32">
            <a:extLst>
              <a:ext uri="{FF2B5EF4-FFF2-40B4-BE49-F238E27FC236}">
                <a16:creationId xmlns:a16="http://schemas.microsoft.com/office/drawing/2014/main" id="{34BEFBDE-F281-20BA-4234-37D16ACFFC9C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cstate="print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" r="168"/>
          <a:stretch/>
        </p:blipFill>
        <p:spPr bwMode="auto">
          <a:xfrm>
            <a:off x="4154534" y="2550960"/>
            <a:ext cx="1604611" cy="15346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Dropbox | LinkedIn" id="1058" name="Picture 34">
            <a:extLst>
              <a:ext uri="{FF2B5EF4-FFF2-40B4-BE49-F238E27FC236}">
                <a16:creationId xmlns:a16="http://schemas.microsoft.com/office/drawing/2014/main" id="{581E62D0-0B83-E60D-63FA-096A8001D747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506" y="2533457"/>
            <a:ext cx="1549089" cy="1549089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Mega Logo" id="1060" name="Picture 36">
            <a:extLst>
              <a:ext uri="{FF2B5EF4-FFF2-40B4-BE49-F238E27FC236}">
                <a16:creationId xmlns:a16="http://schemas.microsoft.com/office/drawing/2014/main" id="{FDEC89DF-158F-2BFB-9C88-F3EC5109E0A7}"/>
              </a:ext>
            </a:extLst>
          </p:cNvPr>
          <p:cNvPicPr>
            <a:picLocks noChangeArrowheads="1" noChangeAspect="1"/>
          </p:cNvPicPr>
          <p:nvPr/>
        </p:nvPicPr>
        <p:blipFill>
          <a:blip cstate="print"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3782" y="2543840"/>
            <a:ext cx="1548936" cy="154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5">
            <a:extLst>
              <a:ext uri="{FF2B5EF4-FFF2-40B4-BE49-F238E27FC236}">
                <a16:creationId xmlns:a16="http://schemas.microsoft.com/office/drawing/2014/main" id="{1170E868-0356-51DD-321F-2793AA41763D}"/>
              </a:ext>
            </a:extLst>
          </p:cNvPr>
          <p:cNvSpPr/>
          <p:nvPr/>
        </p:nvSpPr>
        <p:spPr>
          <a:xfrm>
            <a:off x="15011400" y="2638451"/>
            <a:ext cx="2067573" cy="2067573"/>
          </a:xfrm>
          <a:prstGeom prst="roundRect">
            <a:avLst>
              <a:gd fmla="val 12544" name="adj"/>
            </a:avLst>
          </a:prstGeom>
          <a:blipFill>
            <a:blip r:embed="rId16"/>
            <a:stretch>
              <a:fillRect/>
            </a:stretch>
          </a:blipFill>
          <a:ln w="38100">
            <a:solidFill>
              <a:schemeClr val="bg1"/>
            </a:solidFill>
          </a:ln>
        </p:spPr>
        <p:txBody>
          <a:bodyPr/>
          <a:lstStyle/>
          <a:p>
            <a:endParaRPr dirty="0" lang="en-IN">
              <a:ln w="57150">
                <a:solidFill>
                  <a:schemeClr val="bg1"/>
                </a:solidFill>
              </a:ln>
            </a:endParaRPr>
          </a:p>
        </p:txBody>
      </p:sp>
      <p:sp>
        <p:nvSpPr>
          <p:cNvPr id="28" name="Freeform 5">
            <a:extLst>
              <a:ext uri="{FF2B5EF4-FFF2-40B4-BE49-F238E27FC236}">
                <a16:creationId xmlns:a16="http://schemas.microsoft.com/office/drawing/2014/main" id="{E26D1A89-E6E4-6ABA-FB88-B1824C13C33D}"/>
              </a:ext>
            </a:extLst>
          </p:cNvPr>
          <p:cNvSpPr/>
          <p:nvPr/>
        </p:nvSpPr>
        <p:spPr>
          <a:xfrm>
            <a:off x="15618488" y="395422"/>
            <a:ext cx="587224" cy="587224"/>
          </a:xfrm>
          <a:custGeom>
            <a:avLst/>
            <a:gdLst/>
            <a:ahLst/>
            <a:cxnLst/>
            <a:rect b="b" l="l" r="r" t="t"/>
            <a:pathLst>
              <a:path h="587224" w="587224">
                <a:moveTo>
                  <a:pt x="0" y="0"/>
                </a:moveTo>
                <a:lnTo>
                  <a:pt x="587224" y="0"/>
                </a:lnTo>
                <a:lnTo>
                  <a:pt x="587224" y="587223"/>
                </a:lnTo>
                <a:lnTo>
                  <a:pt x="0" y="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29" name="TextBox 7">
            <a:extLst>
              <a:ext uri="{FF2B5EF4-FFF2-40B4-BE49-F238E27FC236}">
                <a16:creationId xmlns:a16="http://schemas.microsoft.com/office/drawing/2014/main" id="{9A9B08BD-13FC-BE1B-6BDD-70AD88C3FA00}"/>
              </a:ext>
            </a:extLst>
          </p:cNvPr>
          <p:cNvSpPr txBox="1"/>
          <p:nvPr/>
        </p:nvSpPr>
        <p:spPr>
          <a:xfrm>
            <a:off x="16302310" y="419794"/>
            <a:ext cx="1529487" cy="481330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>
              <a:lnSpc>
                <a:spcPts val="3919"/>
              </a:lnSpc>
            </a:pPr>
            <a:r>
              <a:rPr dirty="0" lang="en-US" sz="2800">
                <a:solidFill>
                  <a:srgbClr val="FFFFFF"/>
                </a:solidFill>
                <a:latin typeface="Titillium Web Bold"/>
              </a:rPr>
              <a:t>PICFOLIO</a:t>
            </a:r>
          </a:p>
        </p:txBody>
      </p:sp>
    </p:spTree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9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500"/>
                            </p:stCondLst>
                            <p:childTnLst>
                              <p:par>
                                <p:cTn fill="hold" id="21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3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25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27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31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3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6" nodeType="withEffect" presetClass="entr" presetID="42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1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1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1" nodeType="withEffect" presetClass="entr" presetID="42" presetSubtype="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3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4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1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6" nodeType="withEffect" presetClass="entr" presetID="42" presetSubtype="0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8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9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51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3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5"/>
                                        <p:tgtEl>
                                          <p:spTgt spid="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6">
                      <p:stCondLst>
                        <p:cond delay="indefinite"/>
                      </p:stCondLst>
                      <p:childTnLst>
                        <p:par>
                          <p:cTn fill="hold" id="57">
                            <p:stCondLst>
                              <p:cond delay="0"/>
                            </p:stCondLst>
                            <p:childTnLst>
                              <p:par>
                                <p:cTn fill="hold" id="5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6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1">
                            <p:stCondLst>
                              <p:cond delay="500"/>
                            </p:stCondLst>
                            <p:childTnLst>
                              <p:par>
                                <p:cTn fill="hold" id="62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4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5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6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67">
                            <p:stCondLst>
                              <p:cond delay="1500"/>
                            </p:stCondLst>
                            <p:childTnLst>
                              <p:par>
                                <p:cTn fill="hold" id="68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71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72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73">
                            <p:stCondLst>
                              <p:cond delay="2500"/>
                            </p:stCondLst>
                            <p:childTnLst>
                              <p:par>
                                <p:cTn fill="hold" id="74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7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6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77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78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79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8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82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84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5">
                            <p:stCondLst>
                              <p:cond delay="3500"/>
                            </p:stCondLst>
                            <p:childTnLst>
                              <p:par>
                                <p:cTn fill="hold" grpId="0" id="86" nodeType="after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88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9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4"/>
      <p:bldP grpId="0" spid="21"/>
      <p:bldP grpId="0" spid="22"/>
      <p:bldP grpId="0" spid="23"/>
      <p:bldP grpId="0" spid="24"/>
      <p:bldP animBg="1" grpId="0" spid="27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640153">
            <a:off x="-1342550" y="3154943"/>
            <a:ext cx="10952022" cy="9578041"/>
          </a:xfrm>
          <a:custGeom>
            <a:avLst/>
            <a:gdLst/>
            <a:ahLst/>
            <a:cxnLst/>
            <a:rect l="l" t="t" r="r" b="b"/>
            <a:pathLst>
              <a:path w="10952022" h="9578041">
                <a:moveTo>
                  <a:pt x="0" y="0"/>
                </a:moveTo>
                <a:lnTo>
                  <a:pt x="10952022" y="0"/>
                </a:lnTo>
                <a:lnTo>
                  <a:pt x="10952022" y="9578041"/>
                </a:lnTo>
                <a:lnTo>
                  <a:pt x="0" y="9578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920528" y="638162"/>
            <a:ext cx="4152384" cy="8620138"/>
          </a:xfrm>
          <a:custGeom>
            <a:avLst/>
            <a:gdLst/>
            <a:ahLst/>
            <a:cxnLst/>
            <a:rect l="l" t="t" r="r" b="b"/>
            <a:pathLst>
              <a:path w="4152384" h="8620138">
                <a:moveTo>
                  <a:pt x="0" y="0"/>
                </a:moveTo>
                <a:lnTo>
                  <a:pt x="4152384" y="0"/>
                </a:lnTo>
                <a:lnTo>
                  <a:pt x="4152384" y="8620138"/>
                </a:lnTo>
                <a:lnTo>
                  <a:pt x="0" y="8620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709600"/>
            <a:ext cx="10301454" cy="1508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0"/>
              </a:lnSpc>
            </a:pPr>
            <a:r>
              <a:rPr lang="en-US" sz="10400" dirty="0">
                <a:solidFill>
                  <a:srgbClr val="FFFFFF"/>
                </a:solidFill>
                <a:latin typeface="Titillium Web Bold"/>
              </a:rPr>
              <a:t>Here’s the Pricing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438446"/>
            <a:ext cx="1030145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 dirty="0">
                <a:solidFill>
                  <a:srgbClr val="FFFFFF"/>
                </a:solidFill>
                <a:latin typeface="Titillium Web"/>
              </a:rPr>
              <a:t>Let’s find out how cloud photo-management apps take your money to handle your photos !!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457059"/>
            <a:ext cx="7713621" cy="876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FFFFFF"/>
                </a:solidFill>
                <a:latin typeface="Canva Sans" panose="020B0604020202020204" charset="0"/>
              </a:rPr>
              <a:t>₹130 x 12 = </a:t>
            </a:r>
            <a:r>
              <a:rPr lang="en-US" sz="5400" dirty="0">
                <a:solidFill>
                  <a:srgbClr val="FFC000"/>
                </a:solidFill>
                <a:latin typeface="Canva Sans Bold"/>
              </a:rPr>
              <a:t>₹1560 </a:t>
            </a:r>
            <a:r>
              <a:rPr lang="en-US" sz="5199" dirty="0">
                <a:solidFill>
                  <a:srgbClr val="FFFFFF"/>
                </a:solidFill>
                <a:latin typeface="Canva Sans" panose="020B0604020202020204" charset="0"/>
              </a:rPr>
              <a:t>/ year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0354" y="6264915"/>
            <a:ext cx="6561831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</a:pPr>
            <a:r>
              <a:rPr lang="en-US" sz="5100" dirty="0">
                <a:solidFill>
                  <a:srgbClr val="FFFFFF"/>
                </a:solidFill>
                <a:latin typeface="Canva Sans Bold"/>
              </a:rPr>
              <a:t>₹</a:t>
            </a:r>
            <a:r>
              <a:rPr lang="en-US" sz="5100" dirty="0">
                <a:solidFill>
                  <a:srgbClr val="FFFFFF"/>
                </a:solidFill>
                <a:latin typeface="Canva Sans" panose="020B0604020202020204" charset="0"/>
              </a:rPr>
              <a:t>1560 x 10 = </a:t>
            </a:r>
            <a:r>
              <a:rPr lang="en-US" sz="5100" dirty="0">
                <a:solidFill>
                  <a:srgbClr val="FFB4A6"/>
                </a:solidFill>
                <a:latin typeface="Canva Sans Bold"/>
              </a:rPr>
              <a:t>₹15600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50354" y="4037959"/>
            <a:ext cx="394082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</a:rPr>
              <a:t>For a year it would be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731197"/>
            <a:ext cx="735895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</a:rPr>
              <a:t>Assuming you keep photos for 10 years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7429614"/>
            <a:ext cx="606955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 Bold"/>
              </a:rPr>
              <a:t>But we need Photos for lifetime!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887774" y="9427324"/>
            <a:ext cx="421789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</a:rPr>
              <a:t>Google Photos Pricing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45888" y="6549040"/>
            <a:ext cx="2213966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Titillium Web"/>
              </a:rPr>
              <a:t>(10 years)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8867889"/>
            <a:ext cx="8612104" cy="880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</a:pPr>
            <a:r>
              <a:rPr lang="en-US" sz="5100" dirty="0">
                <a:solidFill>
                  <a:srgbClr val="FFFFFF"/>
                </a:solidFill>
                <a:latin typeface="Canva Sans Bold"/>
              </a:rPr>
              <a:t>HDD</a:t>
            </a:r>
            <a:r>
              <a:rPr lang="en-US" sz="5100" dirty="0">
                <a:solidFill>
                  <a:srgbClr val="FFFFFF"/>
                </a:solidFill>
                <a:latin typeface="Canva Sans"/>
              </a:rPr>
              <a:t> costs </a:t>
            </a:r>
            <a:r>
              <a:rPr lang="en-US" sz="5100" dirty="0">
                <a:solidFill>
                  <a:srgbClr val="FFFF00"/>
                </a:solidFill>
                <a:latin typeface="Canva Sans Bold"/>
              </a:rPr>
              <a:t>₹400</a:t>
            </a:r>
            <a:r>
              <a:rPr lang="en-US" sz="5100" dirty="0">
                <a:solidFill>
                  <a:srgbClr val="FFFF00"/>
                </a:solidFill>
                <a:latin typeface="Canva Sans"/>
              </a:rPr>
              <a:t> </a:t>
            </a:r>
            <a:r>
              <a:rPr lang="en-US" sz="5100" dirty="0">
                <a:solidFill>
                  <a:srgbClr val="FFFFFF"/>
                </a:solidFill>
                <a:latin typeface="Canva Sans"/>
              </a:rPr>
              <a:t>for </a:t>
            </a:r>
            <a:r>
              <a:rPr lang="en-US" sz="5100" dirty="0">
                <a:solidFill>
                  <a:srgbClr val="FFFFFF"/>
                </a:solidFill>
                <a:latin typeface="Canva Sans Bold"/>
              </a:rPr>
              <a:t>100GB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59854" y="9182849"/>
            <a:ext cx="1655564" cy="56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Titillium Web"/>
              </a:rPr>
              <a:t>(lifetime)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68134" y="8229714"/>
            <a:ext cx="68615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</a:rPr>
              <a:t>V/S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5960453" y="8515464"/>
            <a:ext cx="392827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 flipV="1">
            <a:off x="1028700" y="8534514"/>
            <a:ext cx="3928271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9537" t="-125263" r="-60884" b="-7770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9927491" y="4821199"/>
            <a:ext cx="15265779" cy="12406915"/>
          </a:xfrm>
          <a:custGeom>
            <a:avLst/>
            <a:gdLst/>
            <a:ahLst/>
            <a:cxnLst/>
            <a:rect l="l" t="t" r="r" b="b"/>
            <a:pathLst>
              <a:path w="15265779" h="12406915">
                <a:moveTo>
                  <a:pt x="0" y="0"/>
                </a:moveTo>
                <a:lnTo>
                  <a:pt x="15265779" y="0"/>
                </a:lnTo>
                <a:lnTo>
                  <a:pt x="15265779" y="12406915"/>
                </a:lnTo>
                <a:lnTo>
                  <a:pt x="0" y="124069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CC090-EFB3-A22F-7C85-63AD7C4076C4}"/>
              </a:ext>
            </a:extLst>
          </p:cNvPr>
          <p:cNvGrpSpPr/>
          <p:nvPr/>
        </p:nvGrpSpPr>
        <p:grpSpPr>
          <a:xfrm>
            <a:off x="4419600" y="3349333"/>
            <a:ext cx="9940262" cy="2943731"/>
            <a:chOff x="3166138" y="3750942"/>
            <a:chExt cx="9940262" cy="2943731"/>
          </a:xfrm>
        </p:grpSpPr>
        <p:sp>
          <p:nvSpPr>
            <p:cNvPr id="5" name="Freeform 5"/>
            <p:cNvSpPr/>
            <p:nvPr/>
          </p:nvSpPr>
          <p:spPr>
            <a:xfrm>
              <a:off x="3166138" y="3965760"/>
              <a:ext cx="2728913" cy="2728913"/>
            </a:xfrm>
            <a:custGeom>
              <a:avLst/>
              <a:gdLst/>
              <a:ahLst/>
              <a:cxnLst/>
              <a:rect l="l" t="t" r="r" b="b"/>
              <a:pathLst>
                <a:path w="3638550" h="3638550">
                  <a:moveTo>
                    <a:pt x="0" y="0"/>
                  </a:moveTo>
                  <a:lnTo>
                    <a:pt x="3638550" y="0"/>
                  </a:lnTo>
                  <a:lnTo>
                    <a:pt x="3638550" y="3638550"/>
                  </a:lnTo>
                  <a:lnTo>
                    <a:pt x="0" y="36385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282842" y="3750942"/>
              <a:ext cx="6823558" cy="246221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9199"/>
                </a:lnSpc>
              </a:pPr>
              <a:r>
                <a:rPr lang="en-US" sz="15999" dirty="0" err="1">
                  <a:solidFill>
                    <a:srgbClr val="FFFFFF"/>
                  </a:solidFill>
                  <a:latin typeface="Titillium Web" panose="00000500000000000000" pitchFamily="2" charset="0"/>
                </a:rPr>
                <a:t>PicFolio</a:t>
              </a:r>
              <a:endParaRPr lang="en-US" sz="15999" dirty="0">
                <a:solidFill>
                  <a:srgbClr val="FFFFFF"/>
                </a:solidFill>
                <a:latin typeface="Titillium Web" panose="00000500000000000000" pitchFamily="2" charset="0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282842" y="6019295"/>
              <a:ext cx="6747358" cy="61555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799"/>
                </a:lnSpc>
              </a:pPr>
              <a:r>
                <a:rPr lang="en-US" sz="3999" dirty="0">
                  <a:solidFill>
                    <a:srgbClr val="FFFFFF"/>
                  </a:solidFill>
                  <a:latin typeface="Titillium Web"/>
                </a:rPr>
                <a:t>Home for all your memories...</a:t>
              </a:r>
            </a:p>
          </p:txBody>
        </p:sp>
      </p:grpSp>
    </p:spTree>
  </p:cSld>
  <p:clrMapOvr>
    <a:masterClrMapping/>
  </p:clrMapOvr>
  <p:transition spd="med">
    <p:pull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40375" y="0"/>
            <a:ext cx="47625" cy="10287000"/>
            <a:chOff x="0" y="0"/>
            <a:chExt cx="635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7285" r="17285"/>
            <a:stretch>
              <a:fillRect/>
            </a:stretch>
          </p:blipFill>
          <p:spPr>
            <a:xfrm>
              <a:off x="0" y="0"/>
              <a:ext cx="635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1028700" y="891409"/>
            <a:ext cx="611789" cy="611789"/>
          </a:xfrm>
          <a:custGeom>
            <a:avLst/>
            <a:gdLst/>
            <a:ahLst/>
            <a:cxnLst/>
            <a:rect b="b" l="l" r="r" t="t"/>
            <a:pathLst>
              <a:path h="611789" w="611789">
                <a:moveTo>
                  <a:pt x="0" y="0"/>
                </a:moveTo>
                <a:lnTo>
                  <a:pt x="611789" y="0"/>
                </a:lnTo>
                <a:lnTo>
                  <a:pt x="611789" y="611789"/>
                </a:lnTo>
                <a:lnTo>
                  <a:pt x="0" y="6117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12413" y="6370816"/>
            <a:ext cx="1802715" cy="1927402"/>
          </a:xfrm>
          <a:custGeom>
            <a:avLst/>
            <a:gdLst/>
            <a:ahLst/>
            <a:cxnLst/>
            <a:rect b="b" l="l" r="r" t="t"/>
            <a:pathLst>
              <a:path h="1927402" w="1802715">
                <a:moveTo>
                  <a:pt x="0" y="0"/>
                </a:moveTo>
                <a:lnTo>
                  <a:pt x="1802714" y="0"/>
                </a:lnTo>
                <a:lnTo>
                  <a:pt x="1802714" y="1927402"/>
                </a:lnTo>
                <a:lnTo>
                  <a:pt x="0" y="1927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313809"/>
            <a:ext cx="2116467" cy="1936630"/>
          </a:xfrm>
          <a:custGeom>
            <a:avLst/>
            <a:gdLst/>
            <a:ahLst/>
            <a:cxnLst/>
            <a:rect b="b" l="l" r="r" t="t"/>
            <a:pathLst>
              <a:path h="1936630" w="2116467">
                <a:moveTo>
                  <a:pt x="0" y="0"/>
                </a:moveTo>
                <a:lnTo>
                  <a:pt x="2116467" y="0"/>
                </a:lnTo>
                <a:lnTo>
                  <a:pt x="2116467" y="1936630"/>
                </a:lnTo>
                <a:lnTo>
                  <a:pt x="0" y="19366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32559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61994" y="6366054"/>
            <a:ext cx="2116467" cy="2320177"/>
          </a:xfrm>
          <a:custGeom>
            <a:avLst/>
            <a:gdLst/>
            <a:ahLst/>
            <a:cxnLst/>
            <a:rect b="b" l="l" r="r" t="t"/>
            <a:pathLst>
              <a:path h="2320177" w="2116467">
                <a:moveTo>
                  <a:pt x="0" y="0"/>
                </a:moveTo>
                <a:lnTo>
                  <a:pt x="2116467" y="0"/>
                </a:lnTo>
                <a:lnTo>
                  <a:pt x="2116467" y="2320177"/>
                </a:lnTo>
                <a:lnTo>
                  <a:pt x="0" y="2320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601563" y="2318571"/>
            <a:ext cx="2313564" cy="2313564"/>
          </a:xfrm>
          <a:custGeom>
            <a:avLst/>
            <a:gdLst/>
            <a:ahLst/>
            <a:cxnLst/>
            <a:rect b="b" l="l" r="r" t="t"/>
            <a:pathLst>
              <a:path h="2313564" w="2313564">
                <a:moveTo>
                  <a:pt x="0" y="0"/>
                </a:moveTo>
                <a:lnTo>
                  <a:pt x="2313564" y="0"/>
                </a:lnTo>
                <a:lnTo>
                  <a:pt x="2313564" y="2313565"/>
                </a:lnTo>
                <a:lnTo>
                  <a:pt x="0" y="2313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640489" y="928064"/>
            <a:ext cx="3006050" cy="481330"/>
          </a:xfrm>
          <a:prstGeom prst="rect">
            <a:avLst/>
          </a:prstGeom>
        </p:spPr>
        <p:txBody>
          <a:bodyPr anchor="t" bIns="0" lIns="0" rIns="0" rtlCol="0" tIns="0">
            <a:spAutoFit/>
          </a:bodyPr>
          <a:lstStyle/>
          <a:p>
            <a:pPr>
              <a:lnSpc>
                <a:spcPts val="3919"/>
              </a:lnSpc>
            </a:pPr>
            <a:r>
              <a:rPr dirty="0" lang="en-US" sz="2800">
                <a:solidFill>
                  <a:srgbClr val="FFFFFF"/>
                </a:solidFill>
                <a:latin typeface="Titillium Web Bold"/>
              </a:rPr>
              <a:t> PICFOLIO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592787" y="3089591"/>
            <a:ext cx="2513988" cy="740587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b="1" dirty="0" lang="en-US" sz="4500">
                <a:solidFill>
                  <a:srgbClr val="FFFFFF"/>
                </a:solidFill>
                <a:latin typeface="Titillium Web"/>
              </a:rPr>
              <a:t>FLUTTER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55270" y="2769872"/>
            <a:ext cx="4879729" cy="730969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b="1" dirty="0" lang="en-US" sz="4499">
                <a:solidFill>
                  <a:srgbClr val="FFFFFF"/>
                </a:solidFill>
                <a:latin typeface="Titillium Web"/>
              </a:rPr>
              <a:t>CUSTOM TKINTER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690772" y="6943992"/>
            <a:ext cx="2510003" cy="740587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5850"/>
              </a:lnSpc>
              <a:spcBef>
                <a:spcPct val="0"/>
              </a:spcBef>
            </a:pPr>
            <a:r>
              <a:rPr b="1" dirty="0" lang="en-US" sz="4500">
                <a:solidFill>
                  <a:srgbClr val="FFFFFF"/>
                </a:solidFill>
                <a:latin typeface="Titillium Web"/>
              </a:rPr>
              <a:t>PYTHON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634293" y="6953517"/>
            <a:ext cx="4144848" cy="730969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 algn="ctr">
              <a:lnSpc>
                <a:spcPts val="5849"/>
              </a:lnSpc>
              <a:spcBef>
                <a:spcPct val="0"/>
              </a:spcBef>
            </a:pPr>
            <a:r>
              <a:rPr b="1" dirty="0" lang="en-US" sz="4499">
                <a:solidFill>
                  <a:srgbClr val="FFFFFF"/>
                </a:solidFill>
                <a:latin typeface="Titillium Web"/>
              </a:rPr>
              <a:t>TENSOR FLOW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2058F403-4FE7-6FA1-204D-8AB83F1E6DC2}"/>
              </a:ext>
            </a:extLst>
          </p:cNvPr>
          <p:cNvSpPr txBox="1"/>
          <p:nvPr/>
        </p:nvSpPr>
        <p:spPr>
          <a:xfrm>
            <a:off x="13700222" y="3818040"/>
            <a:ext cx="2513988" cy="705962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>
              <a:lnSpc>
                <a:spcPts val="5850"/>
              </a:lnSpc>
              <a:spcBef>
                <a:spcPct val="0"/>
              </a:spcBef>
            </a:pPr>
            <a:r>
              <a:rPr dirty="0" lang="en-US" sz="3600">
                <a:solidFill>
                  <a:srgbClr val="FFFFFF"/>
                </a:solidFill>
                <a:latin typeface="Titillium Web"/>
              </a:rPr>
              <a:t>App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EF42F2C8-62AC-E9C0-71B1-F18B655148A1}"/>
              </a:ext>
            </a:extLst>
          </p:cNvPr>
          <p:cNvSpPr txBox="1"/>
          <p:nvPr/>
        </p:nvSpPr>
        <p:spPr>
          <a:xfrm>
            <a:off x="13968294" y="7591059"/>
            <a:ext cx="3781703" cy="705962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>
              <a:lnSpc>
                <a:spcPts val="5850"/>
              </a:lnSpc>
              <a:spcBef>
                <a:spcPct val="0"/>
              </a:spcBef>
            </a:pPr>
            <a:r>
              <a:rPr dirty="0" lang="en-US" sz="3600">
                <a:solidFill>
                  <a:srgbClr val="FFFFFF"/>
                </a:solidFill>
                <a:latin typeface="Titillium Web"/>
              </a:rPr>
              <a:t>AI &amp; ML models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FE06A131-F24D-2E10-ABB5-18C277B34750}"/>
              </a:ext>
            </a:extLst>
          </p:cNvPr>
          <p:cNvSpPr txBox="1"/>
          <p:nvPr/>
        </p:nvSpPr>
        <p:spPr>
          <a:xfrm>
            <a:off x="3896314" y="7591059"/>
            <a:ext cx="4028486" cy="705962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>
              <a:lnSpc>
                <a:spcPts val="5850"/>
              </a:lnSpc>
              <a:spcBef>
                <a:spcPct val="0"/>
              </a:spcBef>
            </a:pPr>
            <a:r>
              <a:rPr dirty="0" lang="en-US" sz="3600">
                <a:solidFill>
                  <a:srgbClr val="FFFFFF"/>
                </a:solidFill>
                <a:latin typeface="Titillium Web"/>
              </a:rPr>
              <a:t>Server &amp; Processing</a:t>
            </a: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F8653DFD-AD11-2F46-4DAC-D1BD3F132016}"/>
              </a:ext>
            </a:extLst>
          </p:cNvPr>
          <p:cNvSpPr txBox="1"/>
          <p:nvPr/>
        </p:nvSpPr>
        <p:spPr>
          <a:xfrm>
            <a:off x="3793548" y="3441946"/>
            <a:ext cx="4781850" cy="705962"/>
          </a:xfrm>
          <a:prstGeom prst="rect">
            <a:avLst/>
          </a:prstGeom>
        </p:spPr>
        <p:txBody>
          <a:bodyPr anchor="t" bIns="0" lIns="0" rIns="0" rtlCol="0" tIns="0" wrap="square">
            <a:spAutoFit/>
          </a:bodyPr>
          <a:lstStyle/>
          <a:p>
            <a:pPr>
              <a:lnSpc>
                <a:spcPts val="5850"/>
              </a:lnSpc>
              <a:spcBef>
                <a:spcPct val="0"/>
              </a:spcBef>
            </a:pPr>
            <a:r>
              <a:rPr dirty="0" lang="en-US" sz="3600">
                <a:solidFill>
                  <a:srgbClr val="FFFFFF"/>
                </a:solidFill>
                <a:latin typeface="Titillium Web"/>
              </a:rPr>
              <a:t>GUI Windows Software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E90195-356F-D70A-860C-C77EBD9ADAE0}"/>
              </a:ext>
            </a:extLst>
          </p:cNvPr>
          <p:cNvSpPr/>
          <p:nvPr/>
        </p:nvSpPr>
        <p:spPr>
          <a:xfrm>
            <a:off x="18083941" y="-301816"/>
            <a:ext cx="366739" cy="10588815"/>
          </a:xfrm>
          <a:prstGeom prst="rect">
            <a:avLst/>
          </a:prstGeom>
          <a:solidFill>
            <a:srgbClr val="2001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IN"/>
          </a:p>
        </p:txBody>
      </p:sp>
    </p:spTree>
  </p:cSld>
  <p:clrMapOvr>
    <a:masterClrMapping/>
  </p:clrMapOvr>
  <p:transition spd="med">
    <p:pull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7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2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3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7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8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9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7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8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3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4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4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7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9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5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7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8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9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6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2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3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4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10"/>
      <p:bldP grpId="0" spid="11"/>
      <p:bldP grpId="0" spid="12"/>
      <p:bldP grpId="0" spid="13"/>
      <p:bldP grpId="0" spid="15"/>
      <p:bldP grpId="0" spid="16"/>
      <p:bldP grpId="0" spid="17"/>
      <p:bldP grpId="0" spid="18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01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55833" y="465822"/>
            <a:ext cx="13699833" cy="11134228"/>
          </a:xfrm>
          <a:custGeom>
            <a:avLst/>
            <a:gdLst/>
            <a:ahLst/>
            <a:cxnLst/>
            <a:rect l="l" t="t" r="r" b="b"/>
            <a:pathLst>
              <a:path w="13699833" h="11134228">
                <a:moveTo>
                  <a:pt x="0" y="0"/>
                </a:moveTo>
                <a:lnTo>
                  <a:pt x="13699833" y="0"/>
                </a:lnTo>
                <a:lnTo>
                  <a:pt x="13699833" y="11134227"/>
                </a:lnTo>
                <a:lnTo>
                  <a:pt x="0" y="1113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9577" y="696091"/>
            <a:ext cx="8161728" cy="8894817"/>
          </a:xfrm>
          <a:prstGeom prst="roundRect">
            <a:avLst>
              <a:gd name="adj" fmla="val 2297"/>
            </a:avLst>
          </a:prstGeom>
          <a:blipFill>
            <a:blip r:embed="rId4"/>
            <a:stretch>
              <a:fillRect/>
            </a:stretch>
          </a:blipFill>
          <a:ln w="38100">
            <a:solidFill>
              <a:schemeClr val="bg1"/>
            </a:solidFill>
          </a:ln>
        </p:spPr>
      </p:sp>
      <p:sp>
        <p:nvSpPr>
          <p:cNvPr id="4" name="TextBox 4"/>
          <p:cNvSpPr txBox="1"/>
          <p:nvPr/>
        </p:nvSpPr>
        <p:spPr>
          <a:xfrm>
            <a:off x="9368449" y="1481581"/>
            <a:ext cx="7890851" cy="2958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40"/>
              </a:lnSpc>
            </a:pPr>
            <a:r>
              <a:rPr lang="en-US" sz="10400" dirty="0" err="1">
                <a:solidFill>
                  <a:srgbClr val="FFFFFF"/>
                </a:solidFill>
                <a:latin typeface="Titillium Web Bold"/>
              </a:rPr>
              <a:t>PicFlio</a:t>
            </a:r>
            <a:endParaRPr lang="en-US" sz="10400" dirty="0">
              <a:solidFill>
                <a:srgbClr val="FFFFFF"/>
              </a:solidFill>
              <a:latin typeface="Titillium Web Bold"/>
            </a:endParaRPr>
          </a:p>
          <a:p>
            <a:pPr>
              <a:lnSpc>
                <a:spcPts val="11440"/>
              </a:lnSpc>
            </a:pPr>
            <a:r>
              <a:rPr lang="en-US" sz="10400" dirty="0">
                <a:solidFill>
                  <a:srgbClr val="FFFFFF"/>
                </a:solidFill>
                <a:latin typeface="Titillium Web Bold"/>
              </a:rPr>
              <a:t>Assistant💻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4926930"/>
            <a:ext cx="6890115" cy="3175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>
              <a:lnSpc>
                <a:spcPts val="8749"/>
              </a:lnSpc>
              <a:buAutoNum type="arabicPeriod"/>
            </a:pPr>
            <a:r>
              <a:rPr lang="en-US" sz="3499" dirty="0">
                <a:solidFill>
                  <a:srgbClr val="FFFFFF"/>
                </a:solidFill>
                <a:latin typeface="Titillium Web Semi-Bold"/>
              </a:rPr>
              <a:t>Install the PicFolio(Assistant)</a:t>
            </a:r>
          </a:p>
          <a:p>
            <a:pPr marL="755649" lvl="1" indent="-377824">
              <a:lnSpc>
                <a:spcPts val="8749"/>
              </a:lnSpc>
              <a:buAutoNum type="arabicPeriod"/>
            </a:pPr>
            <a:r>
              <a:rPr lang="en-US" sz="3499" dirty="0">
                <a:solidFill>
                  <a:srgbClr val="FFFFFF"/>
                </a:solidFill>
                <a:latin typeface="Titillium Web Semi-Bold"/>
              </a:rPr>
              <a:t>Set the Directory</a:t>
            </a:r>
          </a:p>
          <a:p>
            <a:pPr marL="755649" lvl="1" indent="-377824">
              <a:lnSpc>
                <a:spcPts val="8749"/>
              </a:lnSpc>
              <a:buAutoNum type="arabicPeriod"/>
            </a:pPr>
            <a:r>
              <a:rPr lang="en-US" sz="3499" dirty="0">
                <a:solidFill>
                  <a:srgbClr val="FFFFFF"/>
                </a:solidFill>
                <a:latin typeface="Titillium Web Semi-Bold"/>
              </a:rPr>
              <a:t>Start the Assistant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A99DA7A-1D77-8993-CB23-459F49E012BD}"/>
              </a:ext>
            </a:extLst>
          </p:cNvPr>
          <p:cNvSpPr/>
          <p:nvPr/>
        </p:nvSpPr>
        <p:spPr>
          <a:xfrm>
            <a:off x="15618488" y="395422"/>
            <a:ext cx="587224" cy="587224"/>
          </a:xfrm>
          <a:custGeom>
            <a:avLst/>
            <a:gdLst/>
            <a:ahLst/>
            <a:cxnLst/>
            <a:rect l="l" t="t" r="r" b="b"/>
            <a:pathLst>
              <a:path w="587224" h="587224">
                <a:moveTo>
                  <a:pt x="0" y="0"/>
                </a:moveTo>
                <a:lnTo>
                  <a:pt x="587224" y="0"/>
                </a:lnTo>
                <a:lnTo>
                  <a:pt x="587224" y="587223"/>
                </a:lnTo>
                <a:lnTo>
                  <a:pt x="0" y="5872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0421143F-5FF1-E1CB-159E-987959FDD583}"/>
              </a:ext>
            </a:extLst>
          </p:cNvPr>
          <p:cNvSpPr txBox="1"/>
          <p:nvPr/>
        </p:nvSpPr>
        <p:spPr>
          <a:xfrm>
            <a:off x="16302310" y="419794"/>
            <a:ext cx="152948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800" dirty="0">
                <a:solidFill>
                  <a:srgbClr val="FFFFFF"/>
                </a:solidFill>
                <a:latin typeface="Titillium Web Bold"/>
              </a:rPr>
              <a:t>PICFOLIO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425</Words>
  <Application>Microsoft Office PowerPoint</Application>
  <PresentationFormat>Custom</PresentationFormat>
  <Paragraphs>109</Paragraphs>
  <Slides>22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Titillium Web Bold</vt:lpstr>
      <vt:lpstr>Canva Sans</vt:lpstr>
      <vt:lpstr>Titillium Web</vt:lpstr>
      <vt:lpstr>Canva Sans Bold</vt:lpstr>
      <vt:lpstr>Titillium Web Semi-Bold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Red Simple and Professional Presentation Skills Workshop Webinar Keynote Presentation</dc:title>
  <dc:creator>Meet</dc:creator>
  <cp:lastModifiedBy>MEET PATEL - 57480210002</cp:lastModifiedBy>
  <cp:revision>13</cp:revision>
  <dcterms:created xsi:type="dcterms:W3CDTF">2006-08-16T00:00:00Z</dcterms:created>
  <dcterms:modified xsi:type="dcterms:W3CDTF">2024-05-26T11:27:48Z</dcterms:modified>
  <dc:identifier>DAGCSAVGKmA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28310460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S10.2.0</vt:lpwstr>
  </property>
</Properties>
</file>